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63" r:id="rId4"/>
    <p:sldId id="259" r:id="rId5"/>
    <p:sldId id="265" r:id="rId6"/>
    <p:sldId id="258" r:id="rId7"/>
    <p:sldId id="262" r:id="rId8"/>
    <p:sldId id="260" r:id="rId9"/>
    <p:sldId id="261" r:id="rId10"/>
    <p:sldId id="264"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38A9F-2FC8-47F9-9ADC-A4B8BF1E1B5C}" type="datetimeFigureOut">
              <a:rPr lang="en-US" smtClean="0"/>
              <a:t>3/4/2022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F3091D-7939-413F-8C46-CEC5F2C202F0}" type="slidenum">
              <a:rPr lang="en-US" smtClean="0"/>
              <a:t>‹#›</a:t>
            </a:fld>
            <a:endParaRPr lang="en-US"/>
          </a:p>
        </p:txBody>
      </p:sp>
    </p:spTree>
    <p:extLst>
      <p:ext uri="{BB962C8B-B14F-4D97-AF65-F5344CB8AC3E}">
        <p14:creationId xmlns:p14="http://schemas.microsoft.com/office/powerpoint/2010/main" val="3903865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3091D-7939-413F-8C46-CEC5F2C202F0}" type="slidenum">
              <a:rPr lang="en-US" smtClean="0"/>
              <a:t>2</a:t>
            </a:fld>
            <a:endParaRPr lang="en-US"/>
          </a:p>
        </p:txBody>
      </p:sp>
    </p:spTree>
    <p:extLst>
      <p:ext uri="{BB962C8B-B14F-4D97-AF65-F5344CB8AC3E}">
        <p14:creationId xmlns:p14="http://schemas.microsoft.com/office/powerpoint/2010/main" val="3207572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898517-DEAB-4D24-8B12-3A1CE7BAE5DF}" type="datetime1">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76A5AB7-2C07-4570-A09B-E9D16F554B09}" type="slidenum">
              <a:rPr lang="en-US" smtClean="0"/>
              <a:t>‹#›</a:t>
            </a:fld>
            <a:endParaRPr lang="en-US"/>
          </a:p>
        </p:txBody>
      </p:sp>
    </p:spTree>
    <p:extLst>
      <p:ext uri="{BB962C8B-B14F-4D97-AF65-F5344CB8AC3E}">
        <p14:creationId xmlns:p14="http://schemas.microsoft.com/office/powerpoint/2010/main" val="193031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59DBE6-B7F8-4659-8147-FDFBC59C1649}" type="datetime1">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76A5AB7-2C07-4570-A09B-E9D16F554B09}" type="slidenum">
              <a:rPr lang="en-US" smtClean="0"/>
              <a:t>‹#›</a:t>
            </a:fld>
            <a:endParaRPr lang="en-US"/>
          </a:p>
        </p:txBody>
      </p:sp>
    </p:spTree>
    <p:extLst>
      <p:ext uri="{BB962C8B-B14F-4D97-AF65-F5344CB8AC3E}">
        <p14:creationId xmlns:p14="http://schemas.microsoft.com/office/powerpoint/2010/main" val="307460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C3613E-7D8E-41A6-A6DF-541EA3452389}" type="datetime1">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76A5AB7-2C07-4570-A09B-E9D16F554B0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8985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B12028B-E6E9-485B-8CDB-F5C153EE9A94}" type="datetime1">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76A5AB7-2C07-4570-A09B-E9D16F554B09}" type="slidenum">
              <a:rPr lang="en-US" smtClean="0"/>
              <a:t>‹#›</a:t>
            </a:fld>
            <a:endParaRPr lang="en-US"/>
          </a:p>
        </p:txBody>
      </p:sp>
    </p:spTree>
    <p:extLst>
      <p:ext uri="{BB962C8B-B14F-4D97-AF65-F5344CB8AC3E}">
        <p14:creationId xmlns:p14="http://schemas.microsoft.com/office/powerpoint/2010/main" val="3400590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C4D1E16-CA7C-4D93-B444-732CBD9F8F93}" type="datetime1">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76A5AB7-2C07-4570-A09B-E9D16F554B0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24845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7C2BBAB-749C-4BF7-B5EF-4E599BD36319}" type="datetime1">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76A5AB7-2C07-4570-A09B-E9D16F554B09}" type="slidenum">
              <a:rPr lang="en-US" smtClean="0"/>
              <a:t>‹#›</a:t>
            </a:fld>
            <a:endParaRPr lang="en-US"/>
          </a:p>
        </p:txBody>
      </p:sp>
    </p:spTree>
    <p:extLst>
      <p:ext uri="{BB962C8B-B14F-4D97-AF65-F5344CB8AC3E}">
        <p14:creationId xmlns:p14="http://schemas.microsoft.com/office/powerpoint/2010/main" val="2220754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F4279B-319A-44CF-A1CF-EA40FAC396BF}" type="datetime1">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76A5AB7-2C07-4570-A09B-E9D16F554B09}" type="slidenum">
              <a:rPr lang="en-US" smtClean="0"/>
              <a:t>‹#›</a:t>
            </a:fld>
            <a:endParaRPr lang="en-US"/>
          </a:p>
        </p:txBody>
      </p:sp>
    </p:spTree>
    <p:extLst>
      <p:ext uri="{BB962C8B-B14F-4D97-AF65-F5344CB8AC3E}">
        <p14:creationId xmlns:p14="http://schemas.microsoft.com/office/powerpoint/2010/main" val="1235937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B21246-2597-4C55-9036-14C3F41D3C3D}" type="datetime1">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76A5AB7-2C07-4570-A09B-E9D16F554B09}" type="slidenum">
              <a:rPr lang="en-US" smtClean="0"/>
              <a:t>‹#›</a:t>
            </a:fld>
            <a:endParaRPr lang="en-US"/>
          </a:p>
        </p:txBody>
      </p:sp>
    </p:spTree>
    <p:extLst>
      <p:ext uri="{BB962C8B-B14F-4D97-AF65-F5344CB8AC3E}">
        <p14:creationId xmlns:p14="http://schemas.microsoft.com/office/powerpoint/2010/main" val="228153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C10009-046B-4E49-A833-0DB7C14C645B}" type="datetime1">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76A5AB7-2C07-4570-A09B-E9D16F554B09}" type="slidenum">
              <a:rPr lang="en-US" smtClean="0"/>
              <a:t>‹#›</a:t>
            </a:fld>
            <a:endParaRPr lang="en-US"/>
          </a:p>
        </p:txBody>
      </p:sp>
    </p:spTree>
    <p:extLst>
      <p:ext uri="{BB962C8B-B14F-4D97-AF65-F5344CB8AC3E}">
        <p14:creationId xmlns:p14="http://schemas.microsoft.com/office/powerpoint/2010/main" val="3391336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7F69B-744C-4A23-A8F2-5D3EDD33A3E1}" type="datetime1">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76A5AB7-2C07-4570-A09B-E9D16F554B09}" type="slidenum">
              <a:rPr lang="en-US" smtClean="0"/>
              <a:t>‹#›</a:t>
            </a:fld>
            <a:endParaRPr lang="en-US"/>
          </a:p>
        </p:txBody>
      </p:sp>
    </p:spTree>
    <p:extLst>
      <p:ext uri="{BB962C8B-B14F-4D97-AF65-F5344CB8AC3E}">
        <p14:creationId xmlns:p14="http://schemas.microsoft.com/office/powerpoint/2010/main" val="1843451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35E517-4564-4206-96BB-5A696209FA28}" type="datetime1">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76A5AB7-2C07-4570-A09B-E9D16F554B09}" type="slidenum">
              <a:rPr lang="en-US" smtClean="0"/>
              <a:t>‹#›</a:t>
            </a:fld>
            <a:endParaRPr lang="en-US"/>
          </a:p>
        </p:txBody>
      </p:sp>
    </p:spTree>
    <p:extLst>
      <p:ext uri="{BB962C8B-B14F-4D97-AF65-F5344CB8AC3E}">
        <p14:creationId xmlns:p14="http://schemas.microsoft.com/office/powerpoint/2010/main" val="409296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561E63-B370-4CCB-984C-3888465F1382}" type="datetime1">
              <a:rPr lang="en-US" smtClean="0"/>
              <a:t>3/4/2022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76A5AB7-2C07-4570-A09B-E9D16F554B09}" type="slidenum">
              <a:rPr lang="en-US" smtClean="0"/>
              <a:t>‹#›</a:t>
            </a:fld>
            <a:endParaRPr lang="en-US"/>
          </a:p>
        </p:txBody>
      </p:sp>
    </p:spTree>
    <p:extLst>
      <p:ext uri="{BB962C8B-B14F-4D97-AF65-F5344CB8AC3E}">
        <p14:creationId xmlns:p14="http://schemas.microsoft.com/office/powerpoint/2010/main" val="2960995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C8E8C9-5E6E-4951-A610-7E120BDDADC8}" type="datetime1">
              <a:rPr lang="en-US" smtClean="0"/>
              <a:t>3/4/2022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76A5AB7-2C07-4570-A09B-E9D16F554B09}" type="slidenum">
              <a:rPr lang="en-US" smtClean="0"/>
              <a:t>‹#›</a:t>
            </a:fld>
            <a:endParaRPr lang="en-US"/>
          </a:p>
        </p:txBody>
      </p:sp>
    </p:spTree>
    <p:extLst>
      <p:ext uri="{BB962C8B-B14F-4D97-AF65-F5344CB8AC3E}">
        <p14:creationId xmlns:p14="http://schemas.microsoft.com/office/powerpoint/2010/main" val="842831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5ABF7E-6F56-48C6-8441-C3576A0D74C0}" type="datetime1">
              <a:rPr lang="en-US" smtClean="0"/>
              <a:t>3/4/2022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76A5AB7-2C07-4570-A09B-E9D16F554B09}" type="slidenum">
              <a:rPr lang="en-US" smtClean="0"/>
              <a:t>‹#›</a:t>
            </a:fld>
            <a:endParaRPr lang="en-US"/>
          </a:p>
        </p:txBody>
      </p:sp>
    </p:spTree>
    <p:extLst>
      <p:ext uri="{BB962C8B-B14F-4D97-AF65-F5344CB8AC3E}">
        <p14:creationId xmlns:p14="http://schemas.microsoft.com/office/powerpoint/2010/main" val="1804406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C803D9-EBF6-44E7-8C65-1236F93D86C7}" type="datetime1">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76A5AB7-2C07-4570-A09B-E9D16F554B09}" type="slidenum">
              <a:rPr lang="en-US" smtClean="0"/>
              <a:t>‹#›</a:t>
            </a:fld>
            <a:endParaRPr lang="en-US"/>
          </a:p>
        </p:txBody>
      </p:sp>
    </p:spTree>
    <p:extLst>
      <p:ext uri="{BB962C8B-B14F-4D97-AF65-F5344CB8AC3E}">
        <p14:creationId xmlns:p14="http://schemas.microsoft.com/office/powerpoint/2010/main" val="3784473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55AE1-6BB6-4AF6-A5E7-6D2209762D7D}" type="datetime1">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76A5AB7-2C07-4570-A09B-E9D16F554B09}" type="slidenum">
              <a:rPr lang="en-US" smtClean="0"/>
              <a:t>‹#›</a:t>
            </a:fld>
            <a:endParaRPr lang="en-US"/>
          </a:p>
        </p:txBody>
      </p:sp>
    </p:spTree>
    <p:extLst>
      <p:ext uri="{BB962C8B-B14F-4D97-AF65-F5344CB8AC3E}">
        <p14:creationId xmlns:p14="http://schemas.microsoft.com/office/powerpoint/2010/main" val="3108072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195E69D-7331-48E8-8702-34AFBD70A455}" type="datetime1">
              <a:rPr lang="en-US" smtClean="0"/>
              <a:t>3/4/2022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76A5AB7-2C07-4570-A09B-E9D16F554B09}" type="slidenum">
              <a:rPr lang="en-US" smtClean="0"/>
              <a:t>‹#›</a:t>
            </a:fld>
            <a:endParaRPr lang="en-US"/>
          </a:p>
        </p:txBody>
      </p:sp>
    </p:spTree>
    <p:extLst>
      <p:ext uri="{BB962C8B-B14F-4D97-AF65-F5344CB8AC3E}">
        <p14:creationId xmlns:p14="http://schemas.microsoft.com/office/powerpoint/2010/main" val="3711255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1812" y="173736"/>
            <a:ext cx="11327955" cy="5943600"/>
          </a:xfrm>
        </p:spPr>
        <p:txBody>
          <a:bodyPr anchor="ctr">
            <a:normAutofit/>
          </a:bodyPr>
          <a:lstStyle/>
          <a:p>
            <a:pPr algn="r" rtl="1">
              <a:lnSpc>
                <a:spcPct val="150000"/>
              </a:lnSpc>
            </a:pPr>
            <a:r>
              <a:rPr lang="ar-SA" sz="4800" b="1" dirty="0">
                <a:solidFill>
                  <a:srgbClr val="FF0000"/>
                </a:solidFill>
                <a:latin typeface="Times New Roman" panose="02020603050405020304" pitchFamily="18" charset="0"/>
                <a:cs typeface="Times New Roman" panose="02020603050405020304" pitchFamily="18" charset="0"/>
              </a:rPr>
              <a:t>أعداد الكم </a:t>
            </a:r>
            <a:r>
              <a:rPr lang="en-US" sz="4800" b="1" i="1" dirty="0">
                <a:latin typeface="Times New Roman" panose="02020603050405020304" pitchFamily="18" charset="0"/>
                <a:cs typeface="Times New Roman" panose="02020603050405020304" pitchFamily="18" charset="0"/>
              </a:rPr>
              <a:t>Quantum numbers</a:t>
            </a:r>
            <a:r>
              <a:rPr lang="en-US" sz="4800" b="1" dirty="0">
                <a:latin typeface="Times New Roman" panose="02020603050405020304" pitchFamily="18" charset="0"/>
                <a:cs typeface="Times New Roman" panose="02020603050405020304" pitchFamily="18" charset="0"/>
              </a:rPr>
              <a:t> </a:t>
            </a:r>
            <a:r>
              <a:rPr lang="ar-IQ" sz="4800" b="1" dirty="0" smtClean="0">
                <a:latin typeface="Times New Roman" panose="02020603050405020304" pitchFamily="18" charset="0"/>
                <a:cs typeface="Times New Roman" panose="02020603050405020304" pitchFamily="18" charset="0"/>
              </a:rPr>
              <a:t/>
            </a:r>
            <a:br>
              <a:rPr lang="ar-IQ" sz="4800" b="1" dirty="0" smtClean="0">
                <a:latin typeface="Times New Roman" panose="02020603050405020304" pitchFamily="18" charset="0"/>
                <a:cs typeface="Times New Roman" panose="02020603050405020304" pitchFamily="18" charset="0"/>
              </a:rPr>
            </a:br>
            <a:r>
              <a:rPr lang="ar-SA" sz="4800" b="1" dirty="0">
                <a:solidFill>
                  <a:srgbClr val="FF0000"/>
                </a:solidFill>
                <a:latin typeface="Times New Roman" panose="02020603050405020304" pitchFamily="18" charset="0"/>
                <a:cs typeface="Times New Roman" panose="02020603050405020304" pitchFamily="18" charset="0"/>
              </a:rPr>
              <a:t>مخططات مستويات الطاقة </a:t>
            </a:r>
            <a:r>
              <a:rPr lang="en-US" sz="4800" b="1" i="1" dirty="0">
                <a:latin typeface="Times New Roman" panose="02020603050405020304" pitchFamily="18" charset="0"/>
                <a:cs typeface="Times New Roman" panose="02020603050405020304" pitchFamily="18" charset="0"/>
              </a:rPr>
              <a:t>Energy level diagrams</a:t>
            </a:r>
            <a:r>
              <a:rPr lang="en-US" sz="4800" b="1" dirty="0">
                <a:latin typeface="Times New Roman" panose="02020603050405020304" pitchFamily="18" charset="0"/>
                <a:cs typeface="Times New Roman" panose="02020603050405020304" pitchFamily="18" charset="0"/>
              </a:rPr>
              <a:t> </a:t>
            </a:r>
            <a:r>
              <a:rPr lang="ar-IQ" sz="4800" b="1" dirty="0" smtClean="0">
                <a:latin typeface="Times New Roman" panose="02020603050405020304" pitchFamily="18" charset="0"/>
                <a:cs typeface="Times New Roman" panose="02020603050405020304" pitchFamily="18" charset="0"/>
              </a:rPr>
              <a:t/>
            </a:r>
            <a:br>
              <a:rPr lang="ar-IQ" sz="4800" b="1" dirty="0" smtClean="0">
                <a:latin typeface="Times New Roman" panose="02020603050405020304" pitchFamily="18" charset="0"/>
                <a:cs typeface="Times New Roman" panose="02020603050405020304" pitchFamily="18" charset="0"/>
              </a:rPr>
            </a:br>
            <a:r>
              <a:rPr lang="ar-SA" sz="4800" b="1" dirty="0">
                <a:solidFill>
                  <a:srgbClr val="FF0000"/>
                </a:solidFill>
                <a:latin typeface="Times New Roman" panose="02020603050405020304" pitchFamily="18" charset="0"/>
                <a:cs typeface="Times New Roman" panose="02020603050405020304" pitchFamily="18" charset="0"/>
              </a:rPr>
              <a:t>رمز </a:t>
            </a:r>
            <a:r>
              <a:rPr lang="ar-SA" sz="4800" b="1" dirty="0" smtClean="0">
                <a:solidFill>
                  <a:srgbClr val="FF0000"/>
                </a:solidFill>
                <a:latin typeface="Times New Roman" panose="02020603050405020304" pitchFamily="18" charset="0"/>
                <a:cs typeface="Times New Roman" panose="02020603050405020304" pitchFamily="18" charset="0"/>
              </a:rPr>
              <a:t>الحالة</a:t>
            </a:r>
            <a:r>
              <a:rPr lang="ar-IQ" sz="4800" b="1" dirty="0" smtClean="0">
                <a:solidFill>
                  <a:srgbClr val="FF0000"/>
                </a:solidFill>
                <a:latin typeface="Times New Roman" panose="02020603050405020304" pitchFamily="18" charset="0"/>
                <a:cs typeface="Times New Roman" panose="02020603050405020304" pitchFamily="18" charset="0"/>
              </a:rPr>
              <a:t> </a:t>
            </a:r>
            <a:r>
              <a:rPr lang="ar-SA" sz="4800" dirty="0" smtClean="0">
                <a:solidFill>
                  <a:srgbClr val="FF0000"/>
                </a:solidFill>
                <a:latin typeface="Times New Roman" panose="02020603050405020304" pitchFamily="18" charset="0"/>
                <a:cs typeface="Times New Roman" panose="02020603050405020304" pitchFamily="18" charset="0"/>
              </a:rPr>
              <a:t> </a:t>
            </a:r>
            <a:r>
              <a:rPr lang="en-US" sz="4800" b="1" i="1" dirty="0">
                <a:latin typeface="Times New Roman" panose="02020603050405020304" pitchFamily="18" charset="0"/>
                <a:cs typeface="Times New Roman" panose="02020603050405020304" pitchFamily="18" charset="0"/>
              </a:rPr>
              <a:t>Term </a:t>
            </a:r>
            <a:r>
              <a:rPr lang="en-US" sz="4800" b="1" i="1" dirty="0" smtClean="0">
                <a:latin typeface="Times New Roman" panose="02020603050405020304" pitchFamily="18" charset="0"/>
                <a:cs typeface="Times New Roman" panose="02020603050405020304" pitchFamily="18" charset="0"/>
              </a:rPr>
              <a:t>Symbol</a:t>
            </a:r>
            <a:r>
              <a:rPr lang="ar-IQ" sz="4800" b="1" dirty="0" smtClean="0">
                <a:latin typeface="Times New Roman" panose="02020603050405020304" pitchFamily="18" charset="0"/>
                <a:cs typeface="Times New Roman" panose="02020603050405020304" pitchFamily="18" charset="0"/>
              </a:rPr>
              <a:t/>
            </a:r>
            <a:br>
              <a:rPr lang="ar-IQ" sz="4800" b="1" dirty="0" smtClean="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1</a:t>
            </a:fld>
            <a:endParaRPr lang="en-US"/>
          </a:p>
        </p:txBody>
      </p:sp>
    </p:spTree>
    <p:extLst>
      <p:ext uri="{BB962C8B-B14F-4D97-AF65-F5344CB8AC3E}">
        <p14:creationId xmlns:p14="http://schemas.microsoft.com/office/powerpoint/2010/main" val="1706519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6A5AB7-2C07-4570-A09B-E9D16F554B09}" type="slidenum">
              <a:rPr lang="en-US" smtClean="0"/>
              <a:t>10</a:t>
            </a:fld>
            <a:endParaRPr lang="en-US"/>
          </a:p>
        </p:txBody>
      </p:sp>
      <p:pic>
        <p:nvPicPr>
          <p:cNvPr id="5122" name="Picture 2" descr="https://scienceterms.net/wp-content/uploads/2019/01/Quantum-Numbe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326" y="64135"/>
            <a:ext cx="6793865" cy="6793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9222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528019"/>
            <a:ext cx="8911687" cy="884650"/>
          </a:xfrm>
        </p:spPr>
        <p:txBody>
          <a:bodyPr/>
          <a:lstStyle/>
          <a:p>
            <a:pPr algn="r" rtl="1"/>
            <a:r>
              <a:rPr lang="ar-SA" b="1" dirty="0">
                <a:latin typeface="Times New Roman" panose="02020603050405020304" pitchFamily="18" charset="0"/>
                <a:cs typeface="Times New Roman" panose="02020603050405020304" pitchFamily="18" charset="0"/>
              </a:rPr>
              <a:t>أشكال الأوربيتالات </a:t>
            </a:r>
            <a:r>
              <a:rPr lang="en-US" b="1" i="1" dirty="0">
                <a:latin typeface="Times New Roman" panose="02020603050405020304" pitchFamily="18" charset="0"/>
                <a:cs typeface="Times New Roman" panose="02020603050405020304" pitchFamily="18" charset="0"/>
              </a:rPr>
              <a:t>Shapes of Orbitals</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128708" y="1330373"/>
            <a:ext cx="8915400" cy="3991435"/>
          </a:xfrm>
        </p:spPr>
        <p:txBody>
          <a:bodyPr>
            <a:normAutofit fontScale="92500"/>
          </a:bodyPr>
          <a:lstStyle/>
          <a:p>
            <a:pPr marL="0" indent="0" algn="just" rtl="1">
              <a:lnSpc>
                <a:spcPct val="150000"/>
              </a:lnSpc>
              <a:buNone/>
            </a:pPr>
            <a:r>
              <a:rPr lang="en-US" sz="2400" b="1" dirty="0">
                <a:latin typeface="Times New Roman" panose="02020603050405020304" pitchFamily="18" charset="0"/>
                <a:cs typeface="Times New Roman" panose="02020603050405020304" pitchFamily="18" charset="0"/>
              </a:rPr>
              <a:t> </a:t>
            </a:r>
            <a:r>
              <a:rPr lang="ar-SA" sz="2400" b="1" dirty="0">
                <a:latin typeface="Times New Roman" panose="02020603050405020304" pitchFamily="18" charset="0"/>
                <a:cs typeface="Times New Roman" panose="02020603050405020304" pitchFamily="18" charset="0"/>
              </a:rPr>
              <a:t>يمكن تعريف الأوربيتال بأنه الجزء من الفضاء حيث يقضي الألكترون معظم وقته فيه أثناء حركته حول النواة </a:t>
            </a:r>
            <a:r>
              <a:rPr lang="ar-SA" sz="2400" dirty="0">
                <a:latin typeface="Times New Roman" panose="02020603050405020304" pitchFamily="18" charset="0"/>
                <a:cs typeface="Times New Roman" panose="02020603050405020304" pitchFamily="18" charset="0"/>
              </a:rPr>
              <a:t>, هذه الأوربيتالات تتخذ </a:t>
            </a:r>
            <a:r>
              <a:rPr lang="ar-SA" sz="2400" dirty="0" smtClean="0">
                <a:latin typeface="Times New Roman" panose="02020603050405020304" pitchFamily="18" charset="0"/>
                <a:cs typeface="Times New Roman" panose="02020603050405020304" pitchFamily="18" charset="0"/>
              </a:rPr>
              <a:t>أشكالا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متعددة في الفراغ فهي بذلك تمثل الأبعاد </a:t>
            </a:r>
            <a:r>
              <a:rPr lang="ar-SA" sz="2400" dirty="0" smtClean="0">
                <a:latin typeface="Times New Roman" panose="02020603050405020304" pitchFamily="18" charset="0"/>
                <a:cs typeface="Times New Roman" panose="02020603050405020304" pitchFamily="18" charset="0"/>
              </a:rPr>
              <a:t>الثلاثي</a:t>
            </a:r>
            <a:r>
              <a:rPr lang="ar-IQ" sz="2400" dirty="0" smtClean="0">
                <a:latin typeface="Times New Roman" panose="02020603050405020304" pitchFamily="18" charset="0"/>
                <a:cs typeface="Times New Roman" panose="02020603050405020304" pitchFamily="18" charset="0"/>
              </a:rPr>
              <a:t>ة</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لحرك الألكترون حول النواة , وفيما يلي توضيح موجز عن أنواع وأشكال هذه </a:t>
            </a:r>
            <a:r>
              <a:rPr lang="ar-SA" sz="2400" dirty="0" smtClean="0">
                <a:latin typeface="Times New Roman" panose="02020603050405020304" pitchFamily="18" charset="0"/>
                <a:cs typeface="Times New Roman" panose="02020603050405020304" pitchFamily="18" charset="0"/>
              </a:rPr>
              <a:t>الأوربيتالات:</a:t>
            </a:r>
            <a:endParaRPr lang="ar-IQ" sz="2400" dirty="0" smtClean="0">
              <a:latin typeface="Times New Roman" panose="02020603050405020304" pitchFamily="18" charset="0"/>
              <a:cs typeface="Times New Roman" panose="02020603050405020304" pitchFamily="18" charset="0"/>
            </a:endParaRPr>
          </a:p>
          <a:p>
            <a:pPr algn="r" rtl="1"/>
            <a:r>
              <a:rPr lang="ar-SA" sz="2400" b="1" dirty="0">
                <a:latin typeface="Times New Roman" panose="02020603050405020304" pitchFamily="18" charset="0"/>
                <a:cs typeface="Times New Roman" panose="02020603050405020304" pitchFamily="18" charset="0"/>
              </a:rPr>
              <a:t>- أوربيتال </a:t>
            </a:r>
            <a:r>
              <a:rPr lang="en-US" sz="2400" b="1" dirty="0">
                <a:latin typeface="Times New Roman" panose="02020603050405020304" pitchFamily="18" charset="0"/>
                <a:cs typeface="Times New Roman" panose="02020603050405020304" pitchFamily="18" charset="0"/>
              </a:rPr>
              <a:t>S</a:t>
            </a:r>
            <a:r>
              <a:rPr lang="ar-SA" sz="2400"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S- Orbital</a:t>
            </a:r>
            <a:endParaRPr lang="en-US" sz="2400" dirty="0">
              <a:latin typeface="Times New Roman" panose="02020603050405020304" pitchFamily="18" charset="0"/>
              <a:cs typeface="Times New Roman" panose="02020603050405020304" pitchFamily="18" charset="0"/>
            </a:endParaRPr>
          </a:p>
          <a:p>
            <a:pPr marL="0" indent="0" algn="just" rtl="1">
              <a:lnSpc>
                <a:spcPct val="150000"/>
              </a:lnSpc>
              <a:buNone/>
            </a:pPr>
            <a:r>
              <a:rPr lang="ar-SA" sz="2400" dirty="0">
                <a:latin typeface="Times New Roman" panose="02020603050405020304" pitchFamily="18" charset="0"/>
                <a:cs typeface="Times New Roman" panose="02020603050405020304" pitchFamily="18" charset="0"/>
              </a:rPr>
              <a:t>يمتلك هذا النوع من </a:t>
            </a:r>
            <a:r>
              <a:rPr lang="ar-SA" sz="2400" dirty="0" smtClean="0">
                <a:latin typeface="Times New Roman" panose="02020603050405020304" pitchFamily="18" charset="0"/>
                <a:cs typeface="Times New Roman" panose="02020603050405020304" pitchFamily="18" charset="0"/>
              </a:rPr>
              <a:t>ال</a:t>
            </a:r>
            <a:r>
              <a:rPr lang="ar-IQ" sz="2400" dirty="0" smtClean="0">
                <a:latin typeface="Times New Roman" panose="02020603050405020304" pitchFamily="18" charset="0"/>
                <a:cs typeface="Times New Roman" panose="02020603050405020304" pitchFamily="18" charset="0"/>
              </a:rPr>
              <a:t>أ</a:t>
            </a:r>
            <a:r>
              <a:rPr lang="ar-SA" sz="2400" dirty="0" smtClean="0">
                <a:latin typeface="Times New Roman" panose="02020603050405020304" pitchFamily="18" charset="0"/>
                <a:cs typeface="Times New Roman" panose="02020603050405020304" pitchFamily="18" charset="0"/>
              </a:rPr>
              <a:t>وربيتالات طبقا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لمعادلة شرودنكر </a:t>
            </a:r>
            <a:r>
              <a:rPr lang="ar-SA" sz="2400" dirty="0" smtClean="0">
                <a:latin typeface="Times New Roman" panose="02020603050405020304" pitchFamily="18" charset="0"/>
                <a:cs typeface="Times New Roman" panose="02020603050405020304" pitchFamily="18" charset="0"/>
              </a:rPr>
              <a:t>شكلا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كرويا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متماثلا</a:t>
            </a:r>
            <a:r>
              <a:rPr lang="ar-IQ" sz="2400" dirty="0" smtClean="0">
                <a:latin typeface="Times New Roman" panose="02020603050405020304" pitchFamily="18" charset="0"/>
                <a:cs typeface="Times New Roman" panose="02020603050405020304" pitchFamily="18" charset="0"/>
              </a:rPr>
              <a:t>ً</a:t>
            </a:r>
          </a:p>
          <a:p>
            <a:pPr marL="0" indent="0" algn="just" rtl="1">
              <a:lnSpc>
                <a:spcPct val="150000"/>
              </a:lnSpc>
              <a:buNone/>
            </a:pPr>
            <a:r>
              <a:rPr lang="ar-SA" sz="2400" dirty="0" smtClean="0">
                <a:latin typeface="Times New Roman" panose="02020603050405020304" pitchFamily="18" charset="0"/>
                <a:cs typeface="Times New Roman" panose="02020603050405020304" pitchFamily="18" charset="0"/>
              </a:rPr>
              <a:t>في </a:t>
            </a:r>
            <a:r>
              <a:rPr lang="ar-SA" sz="2400" dirty="0">
                <a:latin typeface="Times New Roman" panose="02020603050405020304" pitchFamily="18" charset="0"/>
                <a:cs typeface="Times New Roman" panose="02020603050405020304" pitchFamily="18" charset="0"/>
              </a:rPr>
              <a:t>الفراغ حيث إن الكثافة الألكترونية لا تتركز حول أتجاه معين وكما موضح في الشكل </a:t>
            </a:r>
            <a:r>
              <a:rPr lang="ar-SA" sz="2400" dirty="0" smtClean="0">
                <a:latin typeface="Times New Roman" panose="02020603050405020304" pitchFamily="18" charset="0"/>
                <a:cs typeface="Times New Roman" panose="02020603050405020304" pitchFamily="18" charset="0"/>
              </a:rPr>
              <a:t>الآتي:</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11</a:t>
            </a:fld>
            <a:endParaRPr lang="en-US"/>
          </a:p>
        </p:txBody>
      </p:sp>
      <p:pic>
        <p:nvPicPr>
          <p:cNvPr id="5" name="Picture 4" descr="image"/>
          <p:cNvPicPr/>
          <p:nvPr/>
        </p:nvPicPr>
        <p:blipFill>
          <a:blip r:embed="rId2">
            <a:extLst>
              <a:ext uri="{28A0092B-C50C-407E-A947-70E740481C1C}">
                <a14:useLocalDpi xmlns:a14="http://schemas.microsoft.com/office/drawing/2010/main" val="0"/>
              </a:ext>
            </a:extLst>
          </a:blip>
          <a:srcRect l="19193" r="57738" b="76738"/>
          <a:stretch>
            <a:fillRect/>
          </a:stretch>
        </p:blipFill>
        <p:spPr bwMode="auto">
          <a:xfrm>
            <a:off x="201168" y="3938738"/>
            <a:ext cx="3639312" cy="2919262"/>
          </a:xfrm>
          <a:prstGeom prst="rect">
            <a:avLst/>
          </a:prstGeom>
          <a:noFill/>
          <a:ln>
            <a:noFill/>
          </a:ln>
        </p:spPr>
      </p:pic>
    </p:spTree>
    <p:extLst>
      <p:ext uri="{BB962C8B-B14F-4D97-AF65-F5344CB8AC3E}">
        <p14:creationId xmlns:p14="http://schemas.microsoft.com/office/powerpoint/2010/main" val="1381168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5648" y="676656"/>
            <a:ext cx="9748964" cy="3529584"/>
          </a:xfrm>
        </p:spPr>
        <p:txBody>
          <a:bodyPr>
            <a:normAutofit/>
          </a:bodyPr>
          <a:lstStyle/>
          <a:p>
            <a:pPr algn="r" rtl="1">
              <a:lnSpc>
                <a:spcPct val="150000"/>
              </a:lnSpc>
            </a:pPr>
            <a:r>
              <a:rPr lang="ar-SA" sz="2400" dirty="0">
                <a:latin typeface="Times New Roman" panose="02020603050405020304" pitchFamily="18" charset="0"/>
                <a:cs typeface="Times New Roman" panose="02020603050405020304" pitchFamily="18" charset="0"/>
              </a:rPr>
              <a:t>2</a:t>
            </a:r>
            <a:r>
              <a:rPr lang="ar-SA" sz="2400" b="1" dirty="0">
                <a:latin typeface="Times New Roman" panose="02020603050405020304" pitchFamily="18" charset="0"/>
                <a:cs typeface="Times New Roman" panose="02020603050405020304" pitchFamily="18" charset="0"/>
              </a:rPr>
              <a:t>- أوربيتالات </a:t>
            </a:r>
            <a:r>
              <a:rPr lang="en-US" sz="2400" b="1" dirty="0">
                <a:latin typeface="Times New Roman" panose="02020603050405020304" pitchFamily="18" charset="0"/>
                <a:cs typeface="Times New Roman" panose="02020603050405020304" pitchFamily="18" charset="0"/>
              </a:rPr>
              <a:t>P</a:t>
            </a:r>
            <a:r>
              <a:rPr lang="ar-SA" sz="2400"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 Orbitals</a:t>
            </a:r>
            <a:endParaRPr lang="en-US" sz="2400" dirty="0">
              <a:latin typeface="Times New Roman" panose="02020603050405020304" pitchFamily="18" charset="0"/>
              <a:cs typeface="Times New Roman" panose="02020603050405020304" pitchFamily="18" charset="0"/>
            </a:endParaRPr>
          </a:p>
          <a:p>
            <a:pPr marL="0" indent="0" algn="just" rtl="1">
              <a:lnSpc>
                <a:spcPct val="150000"/>
              </a:lnSpc>
              <a:buNone/>
            </a:pPr>
            <a:r>
              <a:rPr lang="ar-SA" sz="2400" dirty="0">
                <a:latin typeface="Times New Roman" panose="02020603050405020304" pitchFamily="18" charset="0"/>
                <a:cs typeface="Times New Roman" panose="02020603050405020304" pitchFamily="18" charset="0"/>
              </a:rPr>
              <a:t>توجد ثلاثة أوربيتالات من النوع </a:t>
            </a:r>
            <a:r>
              <a:rPr lang="en-US" sz="2400" dirty="0">
                <a:latin typeface="Times New Roman" panose="02020603050405020304" pitchFamily="18" charset="0"/>
                <a:cs typeface="Times New Roman" panose="02020603050405020304" pitchFamily="18" charset="0"/>
              </a:rPr>
              <a:t>P</a:t>
            </a:r>
            <a:r>
              <a:rPr lang="ar-SA" sz="2400" dirty="0">
                <a:latin typeface="Times New Roman" panose="02020603050405020304" pitchFamily="18" charset="0"/>
                <a:cs typeface="Times New Roman" panose="02020603050405020304" pitchFamily="18" charset="0"/>
              </a:rPr>
              <a:t> تكون متشابهة من حيث الحجم والشكل ومقدار الطاقة ولكنها تختلف  عن بعضها البعض بالأتجاه </a:t>
            </a:r>
            <a:r>
              <a:rPr lang="ar-SA" sz="2400" dirty="0" smtClean="0">
                <a:latin typeface="Times New Roman" panose="02020603050405020304" pitchFamily="18" charset="0"/>
                <a:cs typeface="Times New Roman" panose="02020603050405020304" pitchFamily="18" charset="0"/>
              </a:rPr>
              <a:t>الفراغي, </a:t>
            </a:r>
            <a:r>
              <a:rPr lang="ar-SA" sz="2400" dirty="0">
                <a:latin typeface="Times New Roman" panose="02020603050405020304" pitchFamily="18" charset="0"/>
                <a:cs typeface="Times New Roman" panose="02020603050405020304" pitchFamily="18" charset="0"/>
              </a:rPr>
              <a:t>فالأشكال </a:t>
            </a:r>
            <a:r>
              <a:rPr lang="ar-SA" sz="2400" dirty="0" smtClean="0">
                <a:latin typeface="Times New Roman" panose="02020603050405020304" pitchFamily="18" charset="0"/>
                <a:cs typeface="Times New Roman" panose="02020603050405020304" pitchFamily="18" charset="0"/>
              </a:rPr>
              <a:t>الآتي</a:t>
            </a:r>
            <a:r>
              <a:rPr lang="ar-IQ" sz="2400" dirty="0" smtClean="0">
                <a:latin typeface="Times New Roman" panose="02020603050405020304" pitchFamily="18" charset="0"/>
                <a:cs typeface="Times New Roman" panose="02020603050405020304" pitchFamily="18" charset="0"/>
              </a:rPr>
              <a:t>ة</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توضح إن </a:t>
            </a:r>
            <a:r>
              <a:rPr lang="ar-SA" sz="2400" dirty="0" smtClean="0">
                <a:latin typeface="Times New Roman" panose="02020603050405020304" pitchFamily="18" charset="0"/>
                <a:cs typeface="Times New Roman" panose="02020603050405020304" pitchFamily="18" charset="0"/>
              </a:rPr>
              <a:t>كلا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من أوربيتالات </a:t>
            </a:r>
            <a:r>
              <a:rPr lang="en-US" sz="2400" dirty="0">
                <a:latin typeface="Times New Roman" panose="02020603050405020304" pitchFamily="18" charset="0"/>
                <a:cs typeface="Times New Roman" panose="02020603050405020304" pitchFamily="18" charset="0"/>
              </a:rPr>
              <a:t>P</a:t>
            </a:r>
            <a:r>
              <a:rPr lang="ar-SA" sz="2400" dirty="0">
                <a:latin typeface="Times New Roman" panose="02020603050405020304" pitchFamily="18" charset="0"/>
                <a:cs typeface="Times New Roman" panose="02020603050405020304" pitchFamily="18" charset="0"/>
              </a:rPr>
              <a:t> يظهر </a:t>
            </a:r>
            <a:r>
              <a:rPr lang="ar-SA" sz="2400" dirty="0" smtClean="0">
                <a:solidFill>
                  <a:schemeClr val="tx1"/>
                </a:solidFill>
                <a:latin typeface="Times New Roman" panose="02020603050405020304" pitchFamily="18" charset="0"/>
                <a:cs typeface="Times New Roman" panose="02020603050405020304" pitchFamily="18" charset="0"/>
              </a:rPr>
              <a:t>با</a:t>
            </a:r>
            <a:r>
              <a:rPr lang="ar-IQ" sz="2400" dirty="0" smtClean="0">
                <a:solidFill>
                  <a:schemeClr val="tx1"/>
                </a:solidFill>
                <a:latin typeface="Times New Roman" panose="02020603050405020304" pitchFamily="18" charset="0"/>
                <a:cs typeface="Times New Roman" panose="02020603050405020304" pitchFamily="18" charset="0"/>
              </a:rPr>
              <a:t>ل</a:t>
            </a:r>
            <a:r>
              <a:rPr lang="ar-SA" sz="2400" dirty="0" smtClean="0">
                <a:solidFill>
                  <a:schemeClr val="tx1"/>
                </a:solidFill>
                <a:latin typeface="Times New Roman" panose="02020603050405020304" pitchFamily="18" charset="0"/>
                <a:cs typeface="Times New Roman" panose="02020603050405020304" pitchFamily="18" charset="0"/>
              </a:rPr>
              <a:t>فراغ</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على شكل فصين حول محاور </a:t>
            </a:r>
            <a:r>
              <a:rPr lang="en-US" sz="2400" dirty="0">
                <a:latin typeface="Times New Roman" panose="02020603050405020304" pitchFamily="18" charset="0"/>
                <a:cs typeface="Times New Roman" panose="02020603050405020304" pitchFamily="18" charset="0"/>
              </a:rPr>
              <a:t>x , y , z</a:t>
            </a:r>
            <a:r>
              <a:rPr lang="ar-SA" sz="2400" dirty="0">
                <a:latin typeface="Times New Roman" panose="02020603050405020304" pitchFamily="18" charset="0"/>
                <a:cs typeface="Times New Roman" panose="02020603050405020304" pitchFamily="18" charset="0"/>
              </a:rPr>
              <a:t>  وهي بذلك تكون متعامدة على بعضها </a:t>
            </a:r>
            <a:r>
              <a:rPr lang="ar-SA" sz="2400" dirty="0" smtClean="0">
                <a:latin typeface="Times New Roman" panose="02020603050405020304" pitchFamily="18" charset="0"/>
                <a:cs typeface="Times New Roman" panose="02020603050405020304" pitchFamily="18" charset="0"/>
              </a:rPr>
              <a:t>البعض, </a:t>
            </a:r>
            <a:r>
              <a:rPr lang="ar-SA" sz="2400" dirty="0">
                <a:latin typeface="Times New Roman" panose="02020603050405020304" pitchFamily="18" charset="0"/>
                <a:cs typeface="Times New Roman" panose="02020603050405020304" pitchFamily="18" charset="0"/>
              </a:rPr>
              <a:t>كما أن أحتمالية وجود الألكترون تكون متساوية في أي من تلك </a:t>
            </a:r>
            <a:r>
              <a:rPr lang="ar-SA" sz="2400" dirty="0" smtClean="0">
                <a:latin typeface="Times New Roman" panose="02020603050405020304" pitchFamily="18" charset="0"/>
                <a:cs typeface="Times New Roman" panose="02020603050405020304" pitchFamily="18" charset="0"/>
              </a:rPr>
              <a:t>الأوربيتالات, </a:t>
            </a:r>
            <a:r>
              <a:rPr lang="ar-SA" sz="2400" dirty="0">
                <a:latin typeface="Times New Roman" panose="02020603050405020304" pitchFamily="18" charset="0"/>
                <a:cs typeface="Times New Roman" panose="02020603050405020304" pitchFamily="18" charset="0"/>
              </a:rPr>
              <a:t>والشكل الآتي يوضح أنواع أوربيتالات </a:t>
            </a:r>
            <a:r>
              <a:rPr lang="en-US" sz="2400" dirty="0">
                <a:latin typeface="Times New Roman" panose="02020603050405020304" pitchFamily="18" charset="0"/>
                <a:cs typeface="Times New Roman" panose="02020603050405020304" pitchFamily="18" charset="0"/>
              </a:rPr>
              <a:t>P</a:t>
            </a:r>
            <a:r>
              <a:rPr lang="ar-SA" sz="2400" dirty="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الثلاثة:</a:t>
            </a:r>
            <a:endParaRPr lang="en-US" sz="2400" dirty="0">
              <a:latin typeface="Times New Roman" panose="02020603050405020304" pitchFamily="18" charset="0"/>
              <a:cs typeface="Times New Roman" panose="02020603050405020304" pitchFamily="18" charset="0"/>
            </a:endParaRPr>
          </a:p>
          <a:p>
            <a:pPr algn="r" rtl="1">
              <a:lnSpc>
                <a:spcPct val="150000"/>
              </a:lnSpc>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12</a:t>
            </a:fld>
            <a:endParaRPr lang="en-US"/>
          </a:p>
        </p:txBody>
      </p:sp>
      <p:pic>
        <p:nvPicPr>
          <p:cNvPr id="5" name="Picture 4" descr="image"/>
          <p:cNvPicPr/>
          <p:nvPr/>
        </p:nvPicPr>
        <p:blipFill>
          <a:blip r:embed="rId2">
            <a:extLst>
              <a:ext uri="{28A0092B-C50C-407E-A947-70E740481C1C}">
                <a14:useLocalDpi xmlns:a14="http://schemas.microsoft.com/office/drawing/2010/main" val="0"/>
              </a:ext>
            </a:extLst>
          </a:blip>
          <a:srcRect l="41623" t="453" b="74615"/>
          <a:stretch>
            <a:fillRect/>
          </a:stretch>
        </p:blipFill>
        <p:spPr bwMode="auto">
          <a:xfrm>
            <a:off x="2386584" y="4005072"/>
            <a:ext cx="7309866" cy="2752344"/>
          </a:xfrm>
          <a:prstGeom prst="rect">
            <a:avLst/>
          </a:prstGeom>
          <a:noFill/>
          <a:ln>
            <a:noFill/>
          </a:ln>
        </p:spPr>
      </p:pic>
    </p:spTree>
    <p:extLst>
      <p:ext uri="{BB962C8B-B14F-4D97-AF65-F5344CB8AC3E}">
        <p14:creationId xmlns:p14="http://schemas.microsoft.com/office/powerpoint/2010/main" val="980797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1640" y="586614"/>
            <a:ext cx="9822116" cy="3985386"/>
          </a:xfrm>
        </p:spPr>
        <p:txBody>
          <a:bodyPr>
            <a:normAutofit lnSpcReduction="10000"/>
          </a:bodyPr>
          <a:lstStyle/>
          <a:p>
            <a:pPr algn="just" rtl="1">
              <a:lnSpc>
                <a:spcPct val="150000"/>
              </a:lnSpc>
            </a:pPr>
            <a:r>
              <a:rPr lang="ar-SA" sz="2400" b="1" dirty="0">
                <a:latin typeface="Times New Roman" panose="02020603050405020304" pitchFamily="18" charset="0"/>
                <a:cs typeface="Times New Roman" panose="02020603050405020304" pitchFamily="18" charset="0"/>
              </a:rPr>
              <a:t>3- أوربيتالات </a:t>
            </a:r>
            <a:r>
              <a:rPr lang="en-US" sz="2400" b="1" dirty="0">
                <a:latin typeface="Times New Roman" panose="02020603050405020304" pitchFamily="18" charset="0"/>
                <a:cs typeface="Times New Roman" panose="02020603050405020304" pitchFamily="18" charset="0"/>
              </a:rPr>
              <a:t>d </a:t>
            </a:r>
            <a:r>
              <a:rPr lang="ar-SA" sz="2400"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d- Orbitals </a:t>
            </a:r>
            <a:endParaRPr lang="en-US" sz="2400" dirty="0">
              <a:latin typeface="Times New Roman" panose="02020603050405020304" pitchFamily="18" charset="0"/>
              <a:cs typeface="Times New Roman" panose="02020603050405020304" pitchFamily="18" charset="0"/>
            </a:endParaRPr>
          </a:p>
          <a:p>
            <a:pPr marL="0" indent="0" algn="just" rtl="1">
              <a:lnSpc>
                <a:spcPct val="150000"/>
              </a:lnSpc>
              <a:buNone/>
            </a:pPr>
            <a:r>
              <a:rPr lang="ar-SA" sz="2400" dirty="0">
                <a:latin typeface="Times New Roman" panose="02020603050405020304" pitchFamily="18" charset="0"/>
                <a:cs typeface="Times New Roman" panose="02020603050405020304" pitchFamily="18" charset="0"/>
              </a:rPr>
              <a:t>توجد خمسة أنواع من أوربيتالات </a:t>
            </a:r>
            <a:r>
              <a:rPr lang="en-US" sz="2400" dirty="0">
                <a:latin typeface="Times New Roman" panose="02020603050405020304" pitchFamily="18" charset="0"/>
                <a:cs typeface="Times New Roman" panose="02020603050405020304" pitchFamily="18" charset="0"/>
              </a:rPr>
              <a:t>d</a:t>
            </a:r>
            <a:r>
              <a:rPr lang="ar-SA" sz="2400" dirty="0">
                <a:latin typeface="Times New Roman" panose="02020603050405020304" pitchFamily="18" charset="0"/>
                <a:cs typeface="Times New Roman" panose="02020603050405020304" pitchFamily="18" charset="0"/>
              </a:rPr>
              <a:t> هي </a:t>
            </a:r>
            <a:r>
              <a:rPr lang="en-US" sz="2400" dirty="0">
                <a:latin typeface="Times New Roman" panose="02020603050405020304" pitchFamily="18" charset="0"/>
                <a:cs typeface="Times New Roman" panose="02020603050405020304" pitchFamily="18" charset="0"/>
              </a:rPr>
              <a:t>dxy, dyz , dxz , dx</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-y</a:t>
            </a:r>
            <a:r>
              <a:rPr lang="en-US" sz="2400" baseline="30000" dirty="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,dz</a:t>
            </a:r>
            <a:r>
              <a:rPr lang="en-US" sz="2400" baseline="30000" dirty="0">
                <a:latin typeface="Times New Roman" panose="02020603050405020304" pitchFamily="18" charset="0"/>
                <a:cs typeface="Times New Roman" panose="02020603050405020304" pitchFamily="18" charset="0"/>
              </a:rPr>
              <a:t>2 </a:t>
            </a:r>
            <a:r>
              <a:rPr lang="ar-SA" sz="2400" dirty="0">
                <a:latin typeface="Times New Roman" panose="02020603050405020304" pitchFamily="18" charset="0"/>
                <a:cs typeface="Times New Roman" panose="02020603050405020304" pitchFamily="18" charset="0"/>
              </a:rPr>
              <a:t> وهي </a:t>
            </a:r>
            <a:r>
              <a:rPr lang="ar-SA" sz="2400" dirty="0" smtClean="0">
                <a:latin typeface="Times New Roman" panose="02020603050405020304" pitchFamily="18" charset="0"/>
                <a:cs typeface="Times New Roman" panose="02020603050405020304" pitchFamily="18" charset="0"/>
              </a:rPr>
              <a:t>أيضا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تمتلك أتجاهات فراغية مختلفة فالأوربيتالات الثلاثة </a:t>
            </a:r>
            <a:r>
              <a:rPr lang="en-US" sz="2400" dirty="0">
                <a:latin typeface="Times New Roman" panose="02020603050405020304" pitchFamily="18" charset="0"/>
                <a:cs typeface="Times New Roman" panose="02020603050405020304" pitchFamily="18" charset="0"/>
              </a:rPr>
              <a:t>dxy, dyz , dxz</a:t>
            </a:r>
            <a:r>
              <a:rPr lang="ar-SA" sz="2400" dirty="0">
                <a:latin typeface="Times New Roman" panose="02020603050405020304" pitchFamily="18" charset="0"/>
                <a:cs typeface="Times New Roman" panose="02020603050405020304" pitchFamily="18" charset="0"/>
              </a:rPr>
              <a:t> يمتلك كل منها أربع فصوص وتقع في المستويات </a:t>
            </a:r>
            <a:r>
              <a:rPr lang="en-US" sz="2400" dirty="0">
                <a:latin typeface="Times New Roman" panose="02020603050405020304" pitchFamily="18" charset="0"/>
                <a:cs typeface="Times New Roman" panose="02020603050405020304" pitchFamily="18" charset="0"/>
              </a:rPr>
              <a:t>xy, yz, xz</a:t>
            </a:r>
            <a:r>
              <a:rPr lang="ar-SA" sz="2400" dirty="0">
                <a:latin typeface="Times New Roman" panose="02020603050405020304" pitchFamily="18" charset="0"/>
                <a:cs typeface="Times New Roman" panose="02020603050405020304" pitchFamily="18" charset="0"/>
              </a:rPr>
              <a:t>  على التوالي  ( بمعنى أن هذه الفصوص الأربع لكل من هذه الأوربيتالات تقع مابين المحاور الريئيسية) , أما الأوربيتال الرابع </a:t>
            </a:r>
            <a:r>
              <a:rPr lang="en-US" sz="2400" dirty="0">
                <a:latin typeface="Times New Roman" panose="02020603050405020304" pitchFamily="18" charset="0"/>
                <a:cs typeface="Times New Roman" panose="02020603050405020304" pitchFamily="18" charset="0"/>
              </a:rPr>
              <a:t>dx</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-y</a:t>
            </a:r>
            <a:r>
              <a:rPr lang="en-US" sz="2400" baseline="30000" dirty="0">
                <a:latin typeface="Times New Roman" panose="02020603050405020304" pitchFamily="18" charset="0"/>
                <a:cs typeface="Times New Roman" panose="02020603050405020304" pitchFamily="18" charset="0"/>
              </a:rPr>
              <a:t>2 </a:t>
            </a:r>
            <a:r>
              <a:rPr lang="ar-SA" sz="2400" dirty="0">
                <a:latin typeface="Times New Roman" panose="02020603050405020304" pitchFamily="18" charset="0"/>
                <a:cs typeface="Times New Roman" panose="02020603050405020304" pitchFamily="18" charset="0"/>
              </a:rPr>
              <a:t>  فهو يمتلك أربع فصوص موجهين حول الحورين </a:t>
            </a:r>
            <a:r>
              <a:rPr lang="ar-SA" sz="2400" dirty="0" smtClean="0">
                <a:latin typeface="Times New Roman" panose="02020603050405020304" pitchFamily="18" charset="0"/>
                <a:cs typeface="Times New Roman" panose="02020603050405020304" pitchFamily="18" charset="0"/>
              </a:rPr>
              <a:t>ال</a:t>
            </a:r>
            <a:r>
              <a:rPr lang="ar-IQ" sz="2400" dirty="0" smtClean="0">
                <a:latin typeface="Times New Roman" panose="02020603050405020304" pitchFamily="18" charset="0"/>
                <a:cs typeface="Times New Roman" panose="02020603050405020304" pitchFamily="18" charset="0"/>
              </a:rPr>
              <a:t>رئيسيين</a:t>
            </a:r>
            <a:r>
              <a:rPr lang="ar-SA"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x </a:t>
            </a:r>
            <a:r>
              <a:rPr lang="ar-SA" sz="2400" dirty="0">
                <a:latin typeface="Times New Roman" panose="02020603050405020304" pitchFamily="18" charset="0"/>
                <a:cs typeface="Times New Roman" panose="02020603050405020304" pitchFamily="18" charset="0"/>
              </a:rPr>
              <a:t> و</a:t>
            </a:r>
            <a:r>
              <a:rPr lang="en-US" sz="2400" dirty="0">
                <a:latin typeface="Times New Roman" panose="02020603050405020304" pitchFamily="18" charset="0"/>
                <a:cs typeface="Times New Roman" panose="02020603050405020304" pitchFamily="18" charset="0"/>
              </a:rPr>
              <a:t>y </a:t>
            </a:r>
            <a:r>
              <a:rPr lang="ar-SA" sz="2400" dirty="0">
                <a:latin typeface="Times New Roman" panose="02020603050405020304" pitchFamily="18" charset="0"/>
                <a:cs typeface="Times New Roman" panose="02020603050405020304" pitchFamily="18" charset="0"/>
              </a:rPr>
              <a:t> , في حين يمتلك الأوربيتال  الخامس </a:t>
            </a:r>
            <a:r>
              <a:rPr lang="en-US" sz="2400" dirty="0">
                <a:latin typeface="Times New Roman" panose="02020603050405020304" pitchFamily="18" charset="0"/>
                <a:cs typeface="Times New Roman" panose="02020603050405020304" pitchFamily="18" charset="0"/>
              </a:rPr>
              <a:t>dz</a:t>
            </a:r>
            <a:r>
              <a:rPr lang="en-US" sz="2400" baseline="30000" dirty="0">
                <a:latin typeface="Times New Roman" panose="02020603050405020304" pitchFamily="18" charset="0"/>
                <a:cs typeface="Times New Roman" panose="02020603050405020304" pitchFamily="18" charset="0"/>
              </a:rPr>
              <a:t>2 </a:t>
            </a:r>
            <a:r>
              <a:rPr lang="ar-SA" sz="2400" dirty="0">
                <a:latin typeface="Times New Roman" panose="02020603050405020304" pitchFamily="18" charset="0"/>
                <a:cs typeface="Times New Roman" panose="02020603050405020304" pitchFamily="18" charset="0"/>
              </a:rPr>
              <a:t> فصين حول المحور </a:t>
            </a:r>
            <a:r>
              <a:rPr lang="en-US" sz="2400" dirty="0">
                <a:latin typeface="Times New Roman" panose="02020603050405020304" pitchFamily="18" charset="0"/>
                <a:cs typeface="Times New Roman" panose="02020603050405020304" pitchFamily="18" charset="0"/>
              </a:rPr>
              <a:t>z</a:t>
            </a:r>
            <a:r>
              <a:rPr lang="ar-SA" sz="2400" dirty="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وحلق</a:t>
            </a:r>
            <a:r>
              <a:rPr lang="ar-IQ" sz="2400" dirty="0" smtClean="0">
                <a:latin typeface="Times New Roman" panose="02020603050405020304" pitchFamily="18" charset="0"/>
                <a:cs typeface="Times New Roman" panose="02020603050405020304" pitchFamily="18" charset="0"/>
              </a:rPr>
              <a:t>ة</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من </a:t>
            </a:r>
            <a:r>
              <a:rPr lang="ar-SA" sz="2400" dirty="0" smtClean="0">
                <a:latin typeface="Times New Roman" panose="02020603050405020304" pitchFamily="18" charset="0"/>
                <a:cs typeface="Times New Roman" panose="02020603050405020304" pitchFamily="18" charset="0"/>
              </a:rPr>
              <a:t>الكثاف</a:t>
            </a:r>
            <a:r>
              <a:rPr lang="ar-IQ" sz="2400" dirty="0" smtClean="0">
                <a:latin typeface="Times New Roman" panose="02020603050405020304" pitchFamily="18" charset="0"/>
                <a:cs typeface="Times New Roman" panose="02020603050405020304" pitchFamily="18" charset="0"/>
              </a:rPr>
              <a:t>ة</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الأكترونية ترسم في المستوي </a:t>
            </a:r>
            <a:r>
              <a:rPr lang="en-US" sz="2400" dirty="0">
                <a:latin typeface="Times New Roman" panose="02020603050405020304" pitchFamily="18" charset="0"/>
                <a:cs typeface="Times New Roman" panose="02020603050405020304" pitchFamily="18" charset="0"/>
              </a:rPr>
              <a:t>xy</a:t>
            </a:r>
            <a:r>
              <a:rPr lang="ar-SA" sz="2400" dirty="0">
                <a:latin typeface="Times New Roman" panose="02020603050405020304" pitchFamily="18" charset="0"/>
                <a:cs typeface="Times New Roman" panose="02020603050405020304" pitchFamily="18" charset="0"/>
              </a:rPr>
              <a:t> وكما موضح أدناه:</a:t>
            </a:r>
            <a:endParaRPr lang="en-US" sz="2400" dirty="0">
              <a:latin typeface="Times New Roman" panose="02020603050405020304" pitchFamily="18" charset="0"/>
              <a:cs typeface="Times New Roman" panose="02020603050405020304" pitchFamily="18" charset="0"/>
            </a:endParaRPr>
          </a:p>
          <a:p>
            <a:pPr algn="just" rtl="1">
              <a:lnSpc>
                <a:spcPct val="150000"/>
              </a:lnSpc>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13</a:t>
            </a:fld>
            <a:endParaRPr lang="en-US"/>
          </a:p>
        </p:txBody>
      </p:sp>
      <p:pic>
        <p:nvPicPr>
          <p:cNvPr id="5" name="Picture 4" descr="image"/>
          <p:cNvPicPr/>
          <p:nvPr/>
        </p:nvPicPr>
        <p:blipFill>
          <a:blip r:embed="rId2">
            <a:extLst>
              <a:ext uri="{28A0092B-C50C-407E-A947-70E740481C1C}">
                <a14:useLocalDpi xmlns:a14="http://schemas.microsoft.com/office/drawing/2010/main" val="0"/>
              </a:ext>
            </a:extLst>
          </a:blip>
          <a:srcRect l="-1266" t="23643" b="50436"/>
          <a:stretch>
            <a:fillRect/>
          </a:stretch>
        </p:blipFill>
        <p:spPr bwMode="auto">
          <a:xfrm>
            <a:off x="941832" y="4406075"/>
            <a:ext cx="10643616" cy="2305621"/>
          </a:xfrm>
          <a:prstGeom prst="rect">
            <a:avLst/>
          </a:prstGeom>
          <a:noFill/>
          <a:ln>
            <a:noFill/>
          </a:ln>
        </p:spPr>
      </p:pic>
    </p:spTree>
    <p:extLst>
      <p:ext uri="{BB962C8B-B14F-4D97-AF65-F5344CB8AC3E}">
        <p14:creationId xmlns:p14="http://schemas.microsoft.com/office/powerpoint/2010/main" val="1689016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9112" y="787782"/>
            <a:ext cx="9374060" cy="2157984"/>
          </a:xfrm>
        </p:spPr>
        <p:txBody>
          <a:bodyPr>
            <a:normAutofit/>
          </a:bodyPr>
          <a:lstStyle/>
          <a:p>
            <a:pPr algn="r" rtl="1">
              <a:lnSpc>
                <a:spcPct val="150000"/>
              </a:lnSpc>
            </a:pPr>
            <a:r>
              <a:rPr lang="ar-SA" sz="2400" b="1" dirty="0">
                <a:latin typeface="Times New Roman" panose="02020603050405020304" pitchFamily="18" charset="0"/>
                <a:cs typeface="Times New Roman" panose="02020603050405020304" pitchFamily="18" charset="0"/>
              </a:rPr>
              <a:t>- </a:t>
            </a:r>
            <a:r>
              <a:rPr lang="ar-SA" sz="2400" b="1" dirty="0" smtClean="0">
                <a:latin typeface="Times New Roman" panose="02020603050405020304" pitchFamily="18" charset="0"/>
                <a:cs typeface="Times New Roman" panose="02020603050405020304" pitchFamily="18" charset="0"/>
              </a:rPr>
              <a:t>أوربيتلات</a:t>
            </a:r>
            <a:r>
              <a:rPr lang="ar-IQ"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f</a:t>
            </a:r>
            <a:r>
              <a:rPr lang="ar-IQ" sz="2400" b="1" dirty="0" smtClean="0">
                <a:latin typeface="Times New Roman" panose="02020603050405020304" pitchFamily="18" charset="0"/>
                <a:cs typeface="Times New Roman" panose="02020603050405020304" pitchFamily="18" charset="0"/>
              </a:rPr>
              <a:t> </a:t>
            </a:r>
            <a:r>
              <a:rPr lang="ar-SA"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f- </a:t>
            </a:r>
            <a:r>
              <a:rPr lang="en-US" sz="2400" b="1" dirty="0">
                <a:latin typeface="Times New Roman" panose="02020603050405020304" pitchFamily="18" charset="0"/>
                <a:cs typeface="Times New Roman" panose="02020603050405020304" pitchFamily="18" charset="0"/>
              </a:rPr>
              <a:t>Orbitals </a:t>
            </a:r>
            <a:endParaRPr lang="en-US" sz="2400" dirty="0">
              <a:latin typeface="Times New Roman" panose="02020603050405020304" pitchFamily="18" charset="0"/>
              <a:cs typeface="Times New Roman" panose="02020603050405020304" pitchFamily="18" charset="0"/>
            </a:endParaRPr>
          </a:p>
          <a:p>
            <a:pPr marL="0" indent="0" algn="r" rtl="1">
              <a:lnSpc>
                <a:spcPct val="150000"/>
              </a:lnSpc>
              <a:buNone/>
            </a:pPr>
            <a:r>
              <a:rPr lang="ar-SA" sz="2400" dirty="0">
                <a:latin typeface="Times New Roman" panose="02020603050405020304" pitchFamily="18" charset="0"/>
                <a:cs typeface="Times New Roman" panose="02020603050405020304" pitchFamily="18" charset="0"/>
              </a:rPr>
              <a:t>يمتلك هذا النوع من الأوربيتالات </a:t>
            </a:r>
            <a:r>
              <a:rPr lang="ar-IQ" sz="2400" dirty="0" smtClean="0">
                <a:latin typeface="Times New Roman" panose="02020603050405020304" pitchFamily="18" charset="0"/>
                <a:cs typeface="Times New Roman" panose="02020603050405020304" pitchFamily="18" charset="0"/>
              </a:rPr>
              <a:t>ن</a:t>
            </a:r>
            <a:r>
              <a:rPr lang="ar-SA" sz="2400" dirty="0" smtClean="0">
                <a:latin typeface="Times New Roman" panose="02020603050405020304" pitchFamily="18" charset="0"/>
                <a:cs typeface="Times New Roman" panose="02020603050405020304" pitchFamily="18" charset="0"/>
              </a:rPr>
              <a:t>طاق</a:t>
            </a:r>
            <a:r>
              <a:rPr lang="ar-IQ" sz="2400" dirty="0" smtClean="0">
                <a:latin typeface="Times New Roman" panose="02020603050405020304" pitchFamily="18" charset="0"/>
                <a:cs typeface="Times New Roman" panose="02020603050405020304" pitchFamily="18" charset="0"/>
              </a:rPr>
              <a:t> (عدد فصوص)</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أكبر من أوربيتالات </a:t>
            </a:r>
            <a:r>
              <a:rPr lang="en-US" sz="2400" dirty="0">
                <a:latin typeface="Times New Roman" panose="02020603050405020304" pitchFamily="18" charset="0"/>
                <a:cs typeface="Times New Roman" panose="02020603050405020304" pitchFamily="18" charset="0"/>
              </a:rPr>
              <a:t>d</a:t>
            </a:r>
            <a:r>
              <a:rPr lang="ar-SA" sz="2400" dirty="0">
                <a:latin typeface="Times New Roman" panose="02020603050405020304" pitchFamily="18" charset="0"/>
                <a:cs typeface="Times New Roman" panose="02020603050405020304" pitchFamily="18" charset="0"/>
              </a:rPr>
              <a:t> وهي </a:t>
            </a:r>
            <a:r>
              <a:rPr lang="ar-SA" sz="2400" dirty="0" smtClean="0">
                <a:latin typeface="Times New Roman" panose="02020603050405020304" pitchFamily="18" charset="0"/>
                <a:cs typeface="Times New Roman" panose="02020603050405020304" pitchFamily="18" charset="0"/>
              </a:rPr>
              <a:t>مهم</a:t>
            </a:r>
            <a:r>
              <a:rPr lang="ar-IQ" sz="2400" dirty="0" smtClean="0">
                <a:latin typeface="Times New Roman" panose="02020603050405020304" pitchFamily="18" charset="0"/>
                <a:cs typeface="Times New Roman" panose="02020603050405020304" pitchFamily="18" charset="0"/>
              </a:rPr>
              <a:t>ة</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لتفسير سلوك العناصر التي تمتلك </a:t>
            </a:r>
            <a:r>
              <a:rPr lang="ar-SA" sz="2400" dirty="0" smtClean="0">
                <a:latin typeface="Times New Roman" panose="02020603050405020304" pitchFamily="18" charset="0"/>
                <a:cs typeface="Times New Roman" panose="02020603050405020304" pitchFamily="18" charset="0"/>
              </a:rPr>
              <a:t>أعدادا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ذري</a:t>
            </a:r>
            <a:r>
              <a:rPr lang="ar-IQ" sz="2400" dirty="0" smtClean="0">
                <a:latin typeface="Times New Roman" panose="02020603050405020304" pitchFamily="18" charset="0"/>
                <a:cs typeface="Times New Roman" panose="02020603050405020304" pitchFamily="18" charset="0"/>
              </a:rPr>
              <a:t>ة</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أكبر من 57 وهي سبعة أوربيتالات موضح أشكالها </a:t>
            </a:r>
            <a:r>
              <a:rPr lang="ar-SA" sz="2400" dirty="0" smtClean="0">
                <a:latin typeface="Times New Roman" panose="02020603050405020304" pitchFamily="18" charset="0"/>
                <a:cs typeface="Times New Roman" panose="02020603050405020304" pitchFamily="18" charset="0"/>
              </a:rPr>
              <a:t>أدناه:</a:t>
            </a:r>
            <a:endParaRPr lang="en-US" sz="2400" dirty="0">
              <a:latin typeface="Times New Roman" panose="02020603050405020304" pitchFamily="18" charset="0"/>
              <a:cs typeface="Times New Roman" panose="02020603050405020304" pitchFamily="18" charset="0"/>
            </a:endParaRPr>
          </a:p>
          <a:p>
            <a:pPr algn="r" rtl="1">
              <a:lnSpc>
                <a:spcPct val="150000"/>
              </a:lnSpc>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14</a:t>
            </a:fld>
            <a:endParaRPr lang="en-US"/>
          </a:p>
        </p:txBody>
      </p:sp>
      <p:pic>
        <p:nvPicPr>
          <p:cNvPr id="5" name="Picture 4" descr="image"/>
          <p:cNvPicPr/>
          <p:nvPr/>
        </p:nvPicPr>
        <p:blipFill>
          <a:blip r:embed="rId2">
            <a:extLst>
              <a:ext uri="{28A0092B-C50C-407E-A947-70E740481C1C}">
                <a14:useLocalDpi xmlns:a14="http://schemas.microsoft.com/office/drawing/2010/main" val="0"/>
              </a:ext>
            </a:extLst>
          </a:blip>
          <a:srcRect l="-3358" t="47983"/>
          <a:stretch>
            <a:fillRect/>
          </a:stretch>
        </p:blipFill>
        <p:spPr bwMode="auto">
          <a:xfrm>
            <a:off x="786384" y="2945766"/>
            <a:ext cx="11073384" cy="3665346"/>
          </a:xfrm>
          <a:prstGeom prst="rect">
            <a:avLst/>
          </a:prstGeom>
          <a:noFill/>
          <a:ln>
            <a:noFill/>
          </a:ln>
        </p:spPr>
      </p:pic>
    </p:spTree>
    <p:extLst>
      <p:ext uri="{BB962C8B-B14F-4D97-AF65-F5344CB8AC3E}">
        <p14:creationId xmlns:p14="http://schemas.microsoft.com/office/powerpoint/2010/main" val="2077447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01770"/>
          </a:xfrm>
        </p:spPr>
        <p:txBody>
          <a:bodyPr/>
          <a:lstStyle/>
          <a:p>
            <a:pPr algn="r" rtl="1"/>
            <a:r>
              <a:rPr lang="ar-SA" b="1" dirty="0">
                <a:latin typeface="Times New Roman" panose="02020603050405020304" pitchFamily="18" charset="0"/>
                <a:cs typeface="Times New Roman" panose="02020603050405020304" pitchFamily="18" charset="0"/>
              </a:rPr>
              <a:t>مخططات مستويات </a:t>
            </a:r>
            <a:r>
              <a:rPr lang="ar-SA" b="1" dirty="0" smtClean="0">
                <a:latin typeface="Times New Roman" panose="02020603050405020304" pitchFamily="18" charset="0"/>
                <a:cs typeface="Times New Roman" panose="02020603050405020304" pitchFamily="18" charset="0"/>
              </a:rPr>
              <a:t>الطاقة</a:t>
            </a:r>
            <a:r>
              <a:rPr lang="ar-IQ" b="1" dirty="0" smtClean="0">
                <a:latin typeface="Times New Roman" panose="02020603050405020304" pitchFamily="18" charset="0"/>
                <a:cs typeface="Times New Roman" panose="02020603050405020304" pitchFamily="18" charset="0"/>
              </a:rPr>
              <a:t> </a:t>
            </a:r>
            <a:r>
              <a:rPr lang="ar-SA" b="1" dirty="0" smtClean="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Energy level diagrams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24036" y="1965960"/>
            <a:ext cx="8915400" cy="2615184"/>
          </a:xfrm>
        </p:spPr>
        <p:txBody>
          <a:bodyPr>
            <a:normAutofit/>
          </a:bodyPr>
          <a:lstStyle/>
          <a:p>
            <a:pPr marL="0" indent="0" algn="r" rtl="1">
              <a:lnSpc>
                <a:spcPct val="150000"/>
              </a:lnSpc>
              <a:buNone/>
            </a:pPr>
            <a:r>
              <a:rPr lang="ar-SA" sz="2400" dirty="0">
                <a:latin typeface="Times New Roman" panose="02020603050405020304" pitchFamily="18" charset="0"/>
                <a:cs typeface="Times New Roman" panose="02020603050405020304" pitchFamily="18" charset="0"/>
              </a:rPr>
              <a:t>يكون تسلسل الطاقة للأوربيتالات المختلفة في ذرة </a:t>
            </a:r>
            <a:r>
              <a:rPr lang="ar-SA" sz="2400" dirty="0" smtClean="0">
                <a:latin typeface="Times New Roman" panose="02020603050405020304" pitchFamily="18" charset="0"/>
                <a:cs typeface="Times New Roman" panose="02020603050405020304" pitchFamily="18" charset="0"/>
              </a:rPr>
              <a:t>الهيدروجين:</a:t>
            </a:r>
            <a:endParaRPr lang="en-US" sz="2400" dirty="0">
              <a:latin typeface="Times New Roman" panose="02020603050405020304" pitchFamily="18" charset="0"/>
              <a:cs typeface="Times New Roman" panose="02020603050405020304" pitchFamily="18" charset="0"/>
            </a:endParaRPr>
          </a:p>
          <a:p>
            <a:pPr marL="0" indent="0" rtl="1">
              <a:lnSpc>
                <a:spcPct val="150000"/>
              </a:lnSpc>
              <a:buNone/>
            </a:pPr>
            <a:r>
              <a:rPr lang="en-US" sz="2400" dirty="0">
                <a:latin typeface="Times New Roman" panose="02020603050405020304" pitchFamily="18" charset="0"/>
                <a:cs typeface="Times New Roman" panose="02020603050405020304" pitchFamily="18" charset="0"/>
              </a:rPr>
              <a:t>1S    (2S=2P)     (3S=3P=3d)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ect</a:t>
            </a:r>
            <a:r>
              <a:rPr lang="en-US" sz="2400" dirty="0">
                <a:latin typeface="Times New Roman" panose="02020603050405020304" pitchFamily="18" charset="0"/>
                <a:cs typeface="Times New Roman" panose="02020603050405020304" pitchFamily="18" charset="0"/>
              </a:rPr>
              <a:t>.                                        </a:t>
            </a:r>
          </a:p>
          <a:p>
            <a:pPr marL="0" indent="0" algn="r" rtl="1">
              <a:lnSpc>
                <a:spcPct val="150000"/>
              </a:lnSpc>
              <a:buNone/>
            </a:pPr>
            <a:r>
              <a:rPr lang="ar-SA" sz="2400" dirty="0">
                <a:latin typeface="Times New Roman" panose="02020603050405020304" pitchFamily="18" charset="0"/>
                <a:cs typeface="Times New Roman" panose="02020603050405020304" pitchFamily="18" charset="0"/>
              </a:rPr>
              <a:t>وفي </a:t>
            </a:r>
            <a:r>
              <a:rPr lang="ar-SA" sz="2400" dirty="0" smtClean="0">
                <a:latin typeface="Times New Roman" panose="02020603050405020304" pitchFamily="18" charset="0"/>
                <a:cs typeface="Times New Roman" panose="02020603050405020304" pitchFamily="18" charset="0"/>
              </a:rPr>
              <a:t>ذر</a:t>
            </a:r>
            <a:r>
              <a:rPr lang="ar-IQ" sz="2400" dirty="0" smtClean="0">
                <a:latin typeface="Times New Roman" panose="02020603050405020304" pitchFamily="18" charset="0"/>
                <a:cs typeface="Times New Roman" panose="02020603050405020304" pitchFamily="18" charset="0"/>
              </a:rPr>
              <a:t>ة</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متعددة الألكترونات </a:t>
            </a:r>
            <a:r>
              <a:rPr lang="ar-IQ" sz="2400" dirty="0" smtClean="0">
                <a:latin typeface="Times New Roman" panose="02020603050405020304" pitchFamily="18" charset="0"/>
                <a:cs typeface="Times New Roman" panose="02020603050405020304" pitchFamily="18" charset="0"/>
              </a:rPr>
              <a:t>لا يبقى </a:t>
            </a:r>
            <a:r>
              <a:rPr lang="ar-SA" sz="2400" dirty="0" smtClean="0">
                <a:latin typeface="Times New Roman" panose="02020603050405020304" pitchFamily="18" charset="0"/>
                <a:cs typeface="Times New Roman" panose="02020603050405020304" pitchFamily="18" charset="0"/>
              </a:rPr>
              <a:t>مستوى </a:t>
            </a:r>
            <a:r>
              <a:rPr lang="ar-SA" sz="2400" dirty="0">
                <a:latin typeface="Times New Roman" panose="02020603050405020304" pitchFamily="18" charset="0"/>
                <a:cs typeface="Times New Roman" panose="02020603050405020304" pitchFamily="18" charset="0"/>
              </a:rPr>
              <a:t>الطاقة لأي أوربيتال كما هو عليه في </a:t>
            </a:r>
            <a:r>
              <a:rPr lang="ar-SA" sz="2400" dirty="0" smtClean="0">
                <a:latin typeface="Times New Roman" panose="02020603050405020304" pitchFamily="18" charset="0"/>
                <a:cs typeface="Times New Roman" panose="02020603050405020304" pitchFamily="18" charset="0"/>
              </a:rPr>
              <a:t>ذر</a:t>
            </a:r>
            <a:r>
              <a:rPr lang="ar-IQ" sz="2400" dirty="0" smtClean="0">
                <a:latin typeface="Times New Roman" panose="02020603050405020304" pitchFamily="18" charset="0"/>
                <a:cs typeface="Times New Roman" panose="02020603050405020304" pitchFamily="18" charset="0"/>
              </a:rPr>
              <a:t>ة</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الهيدروجين بل يتغير بتغير العدد الذري للعنصر وكما موضح في الشكل </a:t>
            </a:r>
            <a:r>
              <a:rPr lang="ar-SA" sz="2400" dirty="0" smtClean="0">
                <a:latin typeface="Times New Roman" panose="02020603050405020304" pitchFamily="18" charset="0"/>
                <a:cs typeface="Times New Roman" panose="02020603050405020304" pitchFamily="18" charset="0"/>
              </a:rPr>
              <a:t>الآتي:</a:t>
            </a:r>
            <a:endParaRPr lang="en-US" sz="2400" dirty="0">
              <a:latin typeface="Times New Roman" panose="02020603050405020304" pitchFamily="18" charset="0"/>
              <a:cs typeface="Times New Roman" panose="02020603050405020304" pitchFamily="18" charset="0"/>
            </a:endParaRPr>
          </a:p>
          <a:p>
            <a:pPr marL="0" indent="0" algn="r" rtl="1">
              <a:buNone/>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15</a:t>
            </a:fld>
            <a:endParaRPr lang="en-US"/>
          </a:p>
        </p:txBody>
      </p:sp>
    </p:spTree>
    <p:extLst>
      <p:ext uri="{BB962C8B-B14F-4D97-AF65-F5344CB8AC3E}">
        <p14:creationId xmlns:p14="http://schemas.microsoft.com/office/powerpoint/2010/main" val="360467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6A5AB7-2C07-4570-A09B-E9D16F554B09}" type="slidenum">
              <a:rPr lang="en-US" smtClean="0"/>
              <a:t>16</a:t>
            </a:fld>
            <a:endParaRPr lang="en-US"/>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673352" y="374904"/>
            <a:ext cx="9418320" cy="6364224"/>
          </a:xfrm>
          <a:prstGeom prst="rect">
            <a:avLst/>
          </a:prstGeom>
          <a:noFill/>
          <a:ln>
            <a:noFill/>
          </a:ln>
        </p:spPr>
      </p:pic>
    </p:spTree>
    <p:extLst>
      <p:ext uri="{BB962C8B-B14F-4D97-AF65-F5344CB8AC3E}">
        <p14:creationId xmlns:p14="http://schemas.microsoft.com/office/powerpoint/2010/main" val="2956193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14984"/>
            <a:ext cx="8915400" cy="4896238"/>
          </a:xfrm>
        </p:spPr>
        <p:txBody>
          <a:bodyPr>
            <a:normAutofit/>
          </a:bodyPr>
          <a:lstStyle/>
          <a:p>
            <a:pPr marL="0" indent="0" algn="r" rtl="1">
              <a:lnSpc>
                <a:spcPct val="150000"/>
              </a:lnSpc>
              <a:buNone/>
            </a:pPr>
            <a:r>
              <a:rPr lang="ar-SA" sz="2400" dirty="0">
                <a:latin typeface="Times New Roman" panose="02020603050405020304" pitchFamily="18" charset="0"/>
                <a:cs typeface="Times New Roman" panose="02020603050405020304" pitchFamily="18" charset="0"/>
              </a:rPr>
              <a:t>وطبقا للشكل أعلاه يتغير الترتيب الطاقي للأوربيتالات ليصبح كما </a:t>
            </a:r>
            <a:r>
              <a:rPr lang="ar-SA" sz="2400" dirty="0" smtClean="0">
                <a:latin typeface="Times New Roman" panose="02020603050405020304" pitchFamily="18" charset="0"/>
                <a:cs typeface="Times New Roman" panose="02020603050405020304" pitchFamily="18" charset="0"/>
              </a:rPr>
              <a:t>يلي:</a:t>
            </a:r>
            <a:endParaRPr lang="en-US" sz="2400" dirty="0">
              <a:latin typeface="Times New Roman" panose="02020603050405020304" pitchFamily="18" charset="0"/>
              <a:cs typeface="Times New Roman" panose="02020603050405020304" pitchFamily="18" charset="0"/>
            </a:endParaRPr>
          </a:p>
          <a:p>
            <a:pPr marL="0" indent="0" rtl="1">
              <a:lnSpc>
                <a:spcPct val="150000"/>
              </a:lnSpc>
              <a:buNone/>
            </a:pPr>
            <a:r>
              <a:rPr lang="en-US" sz="2400" dirty="0" smtClean="0">
                <a:latin typeface="Times New Roman" panose="02020603050405020304" pitchFamily="18" charset="0"/>
                <a:cs typeface="Times New Roman" panose="02020603050405020304" pitchFamily="18" charset="0"/>
              </a:rPr>
              <a:t>1s 2s 2p 3s 3p 4s </a:t>
            </a:r>
            <a:r>
              <a:rPr lang="en-US" sz="2400" dirty="0">
                <a:latin typeface="Times New Roman" panose="02020603050405020304" pitchFamily="18" charset="0"/>
                <a:cs typeface="Times New Roman" panose="02020603050405020304" pitchFamily="18" charset="0"/>
              </a:rPr>
              <a:t>3d 4p 5S 4d </a:t>
            </a:r>
            <a:r>
              <a:rPr lang="en-US" sz="2400" dirty="0" smtClean="0">
                <a:latin typeface="Times New Roman" panose="02020603050405020304" pitchFamily="18" charset="0"/>
                <a:cs typeface="Times New Roman" panose="02020603050405020304" pitchFamily="18" charset="0"/>
              </a:rPr>
              <a:t>5p 6s </a:t>
            </a:r>
            <a:r>
              <a:rPr lang="en-US" sz="2400" dirty="0">
                <a:latin typeface="Times New Roman" panose="02020603050405020304" pitchFamily="18" charset="0"/>
                <a:cs typeface="Times New Roman" panose="02020603050405020304" pitchFamily="18" charset="0"/>
              </a:rPr>
              <a:t>5d </a:t>
            </a:r>
            <a:r>
              <a:rPr lang="en-US" sz="2400" dirty="0" smtClean="0">
                <a:latin typeface="Times New Roman" panose="02020603050405020304" pitchFamily="18" charset="0"/>
                <a:cs typeface="Times New Roman" panose="02020603050405020304" pitchFamily="18" charset="0"/>
              </a:rPr>
              <a:t>6p 7s,…..</a:t>
            </a:r>
            <a:endParaRPr lang="en-US" sz="2400" dirty="0">
              <a:latin typeface="Times New Roman" panose="02020603050405020304" pitchFamily="18" charset="0"/>
              <a:cs typeface="Times New Roman" panose="02020603050405020304" pitchFamily="18" charset="0"/>
            </a:endParaRPr>
          </a:p>
          <a:p>
            <a:pPr marL="0" indent="0" algn="just" rtl="1">
              <a:lnSpc>
                <a:spcPct val="150000"/>
              </a:lnSpc>
              <a:buNone/>
            </a:pPr>
            <a:r>
              <a:rPr lang="ar-SA" sz="2400" dirty="0">
                <a:latin typeface="Times New Roman" panose="02020603050405020304" pitchFamily="18" charset="0"/>
                <a:cs typeface="Times New Roman" panose="02020603050405020304" pitchFamily="18" charset="0"/>
              </a:rPr>
              <a:t> وبالتالي يمكن أستخدام هذا التسلسل الطاقي لأيجاد الترتيب الألكتروني لأي </a:t>
            </a:r>
            <a:r>
              <a:rPr lang="ar-SA" sz="2400" dirty="0" smtClean="0">
                <a:latin typeface="Times New Roman" panose="02020603050405020304" pitchFamily="18" charset="0"/>
                <a:cs typeface="Times New Roman" panose="02020603050405020304" pitchFamily="18" charset="0"/>
              </a:rPr>
              <a:t>عنصر, </a:t>
            </a:r>
            <a:r>
              <a:rPr lang="ar-SA" sz="2400" dirty="0">
                <a:latin typeface="Times New Roman" panose="02020603050405020304" pitchFamily="18" charset="0"/>
                <a:cs typeface="Times New Roman" panose="02020603050405020304" pitchFamily="18" charset="0"/>
              </a:rPr>
              <a:t>يمكن تذكر هذا التسلسل بتطبيق قاعدة </a:t>
            </a:r>
            <a:r>
              <a:rPr lang="en-US" sz="2400" dirty="0">
                <a:latin typeface="Times New Roman" panose="02020603050405020304" pitchFamily="18" charset="0"/>
                <a:cs typeface="Times New Roman" panose="02020603050405020304" pitchFamily="18" charset="0"/>
              </a:rPr>
              <a:t>(n+l) </a:t>
            </a:r>
            <a:r>
              <a:rPr lang="ar-SA" sz="2400" dirty="0">
                <a:latin typeface="Times New Roman" panose="02020603050405020304" pitchFamily="18" charset="0"/>
                <a:cs typeface="Times New Roman" panose="02020603050405020304" pitchFamily="18" charset="0"/>
              </a:rPr>
              <a:t>  والتي تنص إن طاقة الأوربيتال تزداد كلما زادت قيمة </a:t>
            </a:r>
            <a:r>
              <a:rPr lang="en-US" sz="2400" dirty="0">
                <a:latin typeface="Times New Roman" panose="02020603050405020304" pitchFamily="18" charset="0"/>
                <a:cs typeface="Times New Roman" panose="02020603050405020304" pitchFamily="18" charset="0"/>
              </a:rPr>
              <a:t>(n+l)</a:t>
            </a:r>
            <a:r>
              <a:rPr lang="ar-SA" sz="2400" dirty="0">
                <a:latin typeface="Times New Roman" panose="02020603050405020304" pitchFamily="18" charset="0"/>
                <a:cs typeface="Times New Roman" panose="02020603050405020304" pitchFamily="18" charset="0"/>
              </a:rPr>
              <a:t> وأذا تساوت قيمة </a:t>
            </a:r>
            <a:r>
              <a:rPr lang="en-US" sz="2400" dirty="0">
                <a:latin typeface="Times New Roman" panose="02020603050405020304" pitchFamily="18" charset="0"/>
                <a:cs typeface="Times New Roman" panose="02020603050405020304" pitchFamily="18" charset="0"/>
              </a:rPr>
              <a:t>(n+l)</a:t>
            </a:r>
            <a:r>
              <a:rPr lang="ar-SA" sz="2400" dirty="0">
                <a:latin typeface="Times New Roman" panose="02020603050405020304" pitchFamily="18" charset="0"/>
                <a:cs typeface="Times New Roman" panose="02020603050405020304" pitchFamily="18" charset="0"/>
              </a:rPr>
              <a:t> لأوربيتالين أو أكثر فاقلهم طاقة هو الذي يمتلك أقل عدد من </a:t>
            </a:r>
            <a:r>
              <a:rPr lang="en-US" sz="2400" dirty="0">
                <a:latin typeface="Times New Roman" panose="02020603050405020304" pitchFamily="18" charset="0"/>
                <a:cs typeface="Times New Roman" panose="02020603050405020304" pitchFamily="18" charset="0"/>
              </a:rPr>
              <a:t>n</a:t>
            </a:r>
            <a:r>
              <a:rPr lang="ar-SA" sz="2400" dirty="0">
                <a:latin typeface="Times New Roman" panose="02020603050405020304" pitchFamily="18" charset="0"/>
                <a:cs typeface="Times New Roman" panose="02020603050405020304" pitchFamily="18" charset="0"/>
              </a:rPr>
              <a:t> , فمثلا </a:t>
            </a:r>
            <a:r>
              <a:rPr lang="en-US" sz="2400" dirty="0" smtClean="0">
                <a:latin typeface="Times New Roman" panose="02020603050405020304" pitchFamily="18" charset="0"/>
                <a:cs typeface="Times New Roman" panose="02020603050405020304" pitchFamily="18" charset="0"/>
              </a:rPr>
              <a:t>3s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3p</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قيمة </a:t>
            </a:r>
            <a:r>
              <a:rPr lang="en-US" sz="2400" dirty="0">
                <a:latin typeface="Times New Roman" panose="02020603050405020304" pitchFamily="18" charset="0"/>
                <a:cs typeface="Times New Roman" panose="02020603050405020304" pitchFamily="18" charset="0"/>
              </a:rPr>
              <a:t>(n+l)</a:t>
            </a:r>
            <a:r>
              <a:rPr lang="ar-SA" sz="2400" dirty="0">
                <a:latin typeface="Times New Roman" panose="02020603050405020304" pitchFamily="18" charset="0"/>
                <a:cs typeface="Times New Roman" panose="02020603050405020304" pitchFamily="18" charset="0"/>
              </a:rPr>
              <a:t> لهما على التوالي (3,4) لذا فطاقة </a:t>
            </a:r>
            <a:r>
              <a:rPr lang="en-US" sz="2400" dirty="0" smtClean="0">
                <a:latin typeface="Times New Roman" panose="02020603050405020304" pitchFamily="18" charset="0"/>
                <a:cs typeface="Times New Roman" panose="02020603050405020304" pitchFamily="18" charset="0"/>
              </a:rPr>
              <a:t>3s</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أقل من طاقة </a:t>
            </a:r>
            <a:r>
              <a:rPr lang="en-US" sz="2400" dirty="0" smtClean="0">
                <a:latin typeface="Times New Roman" panose="02020603050405020304" pitchFamily="18" charset="0"/>
                <a:cs typeface="Times New Roman" panose="02020603050405020304" pitchFamily="18" charset="0"/>
              </a:rPr>
              <a:t>3p</a:t>
            </a:r>
            <a:r>
              <a:rPr lang="ar-SA" sz="2400" dirty="0" smtClean="0">
                <a:latin typeface="Times New Roman" panose="02020603050405020304" pitchFamily="18" charset="0"/>
                <a:cs typeface="Times New Roman" panose="02020603050405020304" pitchFamily="18" charset="0"/>
              </a:rPr>
              <a:t>.</a:t>
            </a:r>
            <a:endParaRPr lang="ar-IQ" sz="2400" dirty="0" smtClean="0">
              <a:latin typeface="Times New Roman" panose="02020603050405020304" pitchFamily="18" charset="0"/>
              <a:cs typeface="Times New Roman" panose="02020603050405020304" pitchFamily="18" charset="0"/>
            </a:endParaRPr>
          </a:p>
          <a:p>
            <a:pPr marL="0" indent="0" algn="just" rtl="1">
              <a:lnSpc>
                <a:spcPct val="150000"/>
              </a:lnSpc>
              <a:buNone/>
            </a:pPr>
            <a:r>
              <a:rPr lang="ar-SA" sz="2400" dirty="0">
                <a:latin typeface="Times New Roman" panose="02020603050405020304" pitchFamily="18" charset="0"/>
                <a:cs typeface="Times New Roman" panose="02020603050405020304" pitchFamily="18" charset="0"/>
              </a:rPr>
              <a:t>في حالة أوربيتالات </a:t>
            </a:r>
            <a:r>
              <a:rPr lang="en-US" sz="2400" dirty="0" smtClean="0">
                <a:latin typeface="Times New Roman" panose="02020603050405020304" pitchFamily="18" charset="0"/>
                <a:cs typeface="Times New Roman" panose="02020603050405020304" pitchFamily="18" charset="0"/>
              </a:rPr>
              <a:t>6s, 5p,4d</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فإن قيمة </a:t>
            </a:r>
            <a:r>
              <a:rPr lang="en-US" sz="2400" dirty="0">
                <a:latin typeface="Times New Roman" panose="02020603050405020304" pitchFamily="18" charset="0"/>
                <a:cs typeface="Times New Roman" panose="02020603050405020304" pitchFamily="18" charset="0"/>
              </a:rPr>
              <a:t>(n+l)</a:t>
            </a:r>
            <a:r>
              <a:rPr lang="ar-SA" sz="2400" dirty="0">
                <a:latin typeface="Times New Roman" panose="02020603050405020304" pitchFamily="18" charset="0"/>
                <a:cs typeface="Times New Roman" panose="02020603050405020304" pitchFamily="18" charset="0"/>
              </a:rPr>
              <a:t> متساوية لكن </a:t>
            </a:r>
            <a:r>
              <a:rPr lang="en-US" sz="2400" dirty="0" smtClean="0">
                <a:latin typeface="Times New Roman" panose="02020603050405020304" pitchFamily="18" charset="0"/>
                <a:cs typeface="Times New Roman" panose="02020603050405020304" pitchFamily="18" charset="0"/>
              </a:rPr>
              <a:t>6s</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أكثرهم طاقة لأنه يتلك أعلى قيمة </a:t>
            </a:r>
            <a:r>
              <a:rPr lang="en-US" sz="2400" dirty="0">
                <a:latin typeface="Times New Roman" panose="02020603050405020304" pitchFamily="18" charset="0"/>
                <a:cs typeface="Times New Roman" panose="02020603050405020304" pitchFamily="18" charset="0"/>
              </a:rPr>
              <a:t>n </a:t>
            </a:r>
            <a:r>
              <a:rPr lang="ar-SA" sz="2400" dirty="0">
                <a:latin typeface="Times New Roman" panose="02020603050405020304" pitchFamily="18" charset="0"/>
                <a:cs typeface="Times New Roman" panose="02020603050405020304" pitchFamily="18" charset="0"/>
              </a:rPr>
              <a:t> يليه </a:t>
            </a:r>
            <a:r>
              <a:rPr lang="en-US" sz="2400" dirty="0" smtClean="0">
                <a:latin typeface="Times New Roman" panose="02020603050405020304" pitchFamily="18" charset="0"/>
                <a:cs typeface="Times New Roman" panose="02020603050405020304" pitchFamily="18" charset="0"/>
              </a:rPr>
              <a:t>5p</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وأوطأهم طاقة </a:t>
            </a:r>
            <a:r>
              <a:rPr lang="en-US" sz="2400" dirty="0">
                <a:latin typeface="Times New Roman" panose="02020603050405020304" pitchFamily="18" charset="0"/>
                <a:cs typeface="Times New Roman" panose="02020603050405020304" pitchFamily="18" charset="0"/>
              </a:rPr>
              <a:t>4d</a:t>
            </a:r>
            <a:r>
              <a:rPr lang="ar-SA" sz="2400" dirty="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r" rtl="1">
              <a:lnSpc>
                <a:spcPct val="150000"/>
              </a:lnSpc>
              <a:buNone/>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17</a:t>
            </a:fld>
            <a:endParaRPr lang="en-US"/>
          </a:p>
        </p:txBody>
      </p:sp>
    </p:spTree>
    <p:extLst>
      <p:ext uri="{BB962C8B-B14F-4D97-AF65-F5344CB8AC3E}">
        <p14:creationId xmlns:p14="http://schemas.microsoft.com/office/powerpoint/2010/main" val="3678705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5104" y="667512"/>
            <a:ext cx="9529508" cy="1773936"/>
          </a:xfrm>
        </p:spPr>
        <p:txBody>
          <a:bodyPr>
            <a:normAutofit/>
          </a:bodyPr>
          <a:lstStyle/>
          <a:p>
            <a:pPr marL="0" indent="0" algn="just" rtl="1">
              <a:lnSpc>
                <a:spcPct val="150000"/>
              </a:lnSpc>
              <a:buNone/>
            </a:pPr>
            <a:r>
              <a:rPr lang="ar-SA" sz="2400" dirty="0">
                <a:latin typeface="Times New Roman" panose="02020603050405020304" pitchFamily="18" charset="0"/>
                <a:cs typeface="Times New Roman" panose="02020603050405020304" pitchFamily="18" charset="0"/>
              </a:rPr>
              <a:t>يطلق على قاعدة أيجاد الترتيب الإلكتروني للعناصر تباعا</a:t>
            </a:r>
            <a:r>
              <a:rPr lang="ar-IQ" sz="2400" dirty="0">
                <a:latin typeface="Times New Roman" panose="02020603050405020304" pitchFamily="18" charset="0"/>
                <a:cs typeface="Times New Roman" panose="02020603050405020304" pitchFamily="18" charset="0"/>
              </a:rPr>
              <a:t>ً</a:t>
            </a:r>
            <a:r>
              <a:rPr lang="ar-SA" sz="2400" dirty="0">
                <a:latin typeface="Times New Roman" panose="02020603050405020304" pitchFamily="18" charset="0"/>
                <a:cs typeface="Times New Roman" panose="02020603050405020304" pitchFamily="18" charset="0"/>
              </a:rPr>
              <a:t> بإضافة بروتون إلى نواة العنصر والإلكترون  خارج النواة أسم </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Aufbau</a:t>
            </a:r>
            <a:r>
              <a:rPr lang="en-US" sz="2400" dirty="0">
                <a:latin typeface="Times New Roman" panose="02020603050405020304" pitchFamily="18" charset="0"/>
                <a:cs typeface="Times New Roman" panose="02020603050405020304" pitchFamily="18" charset="0"/>
              </a:rPr>
              <a:t> principle) </a:t>
            </a:r>
            <a:r>
              <a:rPr lang="ar-SA" sz="2400" dirty="0">
                <a:latin typeface="Times New Roman" panose="02020603050405020304" pitchFamily="18" charset="0"/>
                <a:cs typeface="Times New Roman" panose="02020603050405020304" pitchFamily="18" charset="0"/>
              </a:rPr>
              <a:t> وهي كلمة ألمانية معناها (بناء) وبما أن كل أوربيتال لايستوعب أكثر من إلكترونين  لذا: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18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63865629"/>
              </p:ext>
            </p:extLst>
          </p:nvPr>
        </p:nvGraphicFramePr>
        <p:xfrm>
          <a:off x="1591055" y="2624328"/>
          <a:ext cx="9628633" cy="4032504"/>
        </p:xfrm>
        <a:graphic>
          <a:graphicData uri="http://schemas.openxmlformats.org/drawingml/2006/table">
            <a:tbl>
              <a:tblPr rtl="1" firstRow="1" firstCol="1" lastRow="1" lastCol="1" bandRow="1" bandCol="1"/>
              <a:tblGrid>
                <a:gridCol w="2407158"/>
                <a:gridCol w="2015750"/>
                <a:gridCol w="2348447"/>
                <a:gridCol w="2857278"/>
              </a:tblGrid>
              <a:tr h="1344168">
                <a:tc>
                  <a:txBody>
                    <a:bodyPr/>
                    <a:lstStyle/>
                    <a:p>
                      <a:pPr marL="0" marR="0" algn="ctr" rtl="1">
                        <a:lnSpc>
                          <a:spcPct val="150000"/>
                        </a:lnSpc>
                        <a:spcBef>
                          <a:spcPts val="0"/>
                        </a:spcBef>
                        <a:spcAft>
                          <a:spcPts val="800"/>
                        </a:spcAft>
                      </a:pPr>
                      <a:r>
                        <a:rPr lang="ar-SA"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نوع الأوربيتال</a:t>
                      </a:r>
                      <a:endPar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عدد الأوربيتالات</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العدد الأقصى للألكترونات</a:t>
                      </a:r>
                      <a:endPar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المستوى الذي يبتدئ الظهور عنده</a:t>
                      </a:r>
                      <a:endPar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2084">
                <a:tc>
                  <a:txBody>
                    <a:bodyPr/>
                    <a:lstStyle/>
                    <a:p>
                      <a:pPr marL="0" marR="0" algn="ctr" rtl="1">
                        <a:lnSpc>
                          <a:spcPct val="15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2084">
                <a:tc>
                  <a:txBody>
                    <a:bodyPr/>
                    <a:lstStyle/>
                    <a:p>
                      <a:pPr marL="0" marR="0" algn="ctr" rtl="1">
                        <a:lnSpc>
                          <a:spcPct val="15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2084">
                <a:tc>
                  <a:txBody>
                    <a:bodyPr/>
                    <a:lstStyle/>
                    <a:p>
                      <a:pPr marL="0" marR="0" algn="ctr" rtl="1">
                        <a:lnSpc>
                          <a:spcPct val="15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2084">
                <a:tc>
                  <a:txBody>
                    <a:bodyPr/>
                    <a:lstStyle/>
                    <a:p>
                      <a:pPr marL="0" marR="0" algn="ctr" rtl="1">
                        <a:lnSpc>
                          <a:spcPct val="15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53645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0784" y="548640"/>
            <a:ext cx="9886124" cy="6181344"/>
          </a:xfrm>
        </p:spPr>
        <p:txBody>
          <a:bodyPr>
            <a:normAutofit/>
          </a:bodyPr>
          <a:lstStyle/>
          <a:p>
            <a:pPr algn="just" rtl="1">
              <a:lnSpc>
                <a:spcPct val="150000"/>
              </a:lnSpc>
            </a:pPr>
            <a:r>
              <a:rPr lang="ar-SA" sz="2400" dirty="0">
                <a:latin typeface="Times New Roman" panose="02020603050405020304" pitchFamily="18" charset="0"/>
                <a:cs typeface="Times New Roman" panose="02020603050405020304" pitchFamily="18" charset="0"/>
              </a:rPr>
              <a:t>ويمكن تمثيل كل أوربيتال بمربع واحد ويتم التمييز بين الألكترونين في الأوربيتال الواحد بواسطة عدد كم البرم فيوضع السهم إلى أعلى داخل المربع ليدل على الألكترون الأول الذي له قيمة عدد كم البرم </a:t>
            </a:r>
            <a:r>
              <a:rPr lang="en-US" sz="2400" dirty="0">
                <a:latin typeface="Times New Roman" panose="02020603050405020304" pitchFamily="18" charset="0"/>
                <a:cs typeface="Times New Roman" panose="02020603050405020304" pitchFamily="18" charset="0"/>
              </a:rPr>
              <a:t> m</a:t>
            </a:r>
            <a:r>
              <a:rPr lang="en-US" sz="2400" baseline="-25000"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 +     </a:t>
            </a:r>
            <a:r>
              <a:rPr lang="ar-SA" sz="2400" dirty="0">
                <a:latin typeface="Times New Roman" panose="02020603050405020304" pitchFamily="18" charset="0"/>
                <a:cs typeface="Times New Roman" panose="02020603050405020304" pitchFamily="18" charset="0"/>
              </a:rPr>
              <a:t> , أما الألكترون الثاني الذي يدخل المربع الذي يحتوي على ألكترون فيرسم السهم إلى الأسفل ليدل على      </a:t>
            </a:r>
            <a:r>
              <a:rPr lang="en-US" sz="2400" dirty="0">
                <a:latin typeface="Times New Roman" panose="02020603050405020304" pitchFamily="18" charset="0"/>
                <a:cs typeface="Times New Roman" panose="02020603050405020304" pitchFamily="18" charset="0"/>
              </a:rPr>
              <a:t>m</a:t>
            </a:r>
            <a:r>
              <a:rPr lang="en-US" sz="2400" baseline="-25000"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 -</a:t>
            </a:r>
            <a:r>
              <a:rPr lang="ar-SA" sz="2400" dirty="0">
                <a:latin typeface="Times New Roman" panose="02020603050405020304" pitchFamily="18" charset="0"/>
                <a:cs typeface="Times New Roman" panose="02020603050405020304" pitchFamily="18" charset="0"/>
              </a:rPr>
              <a:t>  , هنا لابد من ذكر قاعدتين أساسيتين </a:t>
            </a:r>
            <a:r>
              <a:rPr lang="ar-SA" sz="2400" dirty="0" smtClean="0">
                <a:latin typeface="Times New Roman" panose="02020603050405020304" pitchFamily="18" charset="0"/>
                <a:cs typeface="Times New Roman" panose="02020603050405020304" pitchFamily="18" charset="0"/>
              </a:rPr>
              <a:t>هما:</a:t>
            </a:r>
            <a:endParaRPr lang="en-US" sz="2400" dirty="0">
              <a:latin typeface="Times New Roman" panose="02020603050405020304" pitchFamily="18" charset="0"/>
              <a:cs typeface="Times New Roman" panose="02020603050405020304" pitchFamily="18" charset="0"/>
            </a:endParaRPr>
          </a:p>
          <a:p>
            <a:pPr lvl="0" algn="just" rtl="1">
              <a:lnSpc>
                <a:spcPct val="150000"/>
              </a:lnSpc>
            </a:pPr>
            <a:r>
              <a:rPr lang="ar-IQ" sz="2400" b="1" dirty="0" smtClean="0">
                <a:latin typeface="Times New Roman" panose="02020603050405020304" pitchFamily="18" charset="0"/>
                <a:cs typeface="Times New Roman" panose="02020603050405020304" pitchFamily="18" charset="0"/>
              </a:rPr>
              <a:t>1- </a:t>
            </a:r>
            <a:r>
              <a:rPr lang="ar-SA" sz="2400" b="1" dirty="0" smtClean="0">
                <a:latin typeface="Times New Roman" panose="02020603050405020304" pitchFamily="18" charset="0"/>
                <a:cs typeface="Times New Roman" panose="02020603050405020304" pitchFamily="18" charset="0"/>
              </a:rPr>
              <a:t>قاعدة </a:t>
            </a:r>
            <a:r>
              <a:rPr lang="ar-SA" sz="2400" b="1" dirty="0">
                <a:latin typeface="Times New Roman" panose="02020603050405020304" pitchFamily="18" charset="0"/>
                <a:cs typeface="Times New Roman" panose="02020603050405020304" pitchFamily="18" charset="0"/>
              </a:rPr>
              <a:t>باولي للأستبعاد </a:t>
            </a:r>
            <a:r>
              <a:rPr lang="en-US" sz="2400" b="1" dirty="0">
                <a:latin typeface="Times New Roman" panose="02020603050405020304" pitchFamily="18" charset="0"/>
                <a:cs typeface="Times New Roman" panose="02020603050405020304" pitchFamily="18" charset="0"/>
              </a:rPr>
              <a:t>Pauli Exclusion Principle </a:t>
            </a:r>
          </a:p>
          <a:p>
            <a:pPr marL="0" indent="0" algn="just" rtl="1">
              <a:lnSpc>
                <a:spcPct val="150000"/>
              </a:lnSpc>
              <a:buNone/>
            </a:pPr>
            <a:r>
              <a:rPr lang="ar-SA" sz="2400" dirty="0">
                <a:latin typeface="Times New Roman" panose="02020603050405020304" pitchFamily="18" charset="0"/>
                <a:cs typeface="Times New Roman" panose="02020603050405020304" pitchFamily="18" charset="0"/>
              </a:rPr>
              <a:t>تنص هذه القاعدة على أنه " لايمكن لألكترونين في ذر ة واحدة أن يـكون لهما نفس أعداد الكم الأربعة "</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b="1" dirty="0">
                <a:latin typeface="Times New Roman" panose="02020603050405020304" pitchFamily="18" charset="0"/>
                <a:cs typeface="Times New Roman" panose="02020603050405020304" pitchFamily="18" charset="0"/>
              </a:rPr>
              <a:t>2- قاعدة هوند </a:t>
            </a:r>
            <a:r>
              <a:rPr lang="en-US" sz="2400" b="1" dirty="0">
                <a:latin typeface="Times New Roman" panose="02020603050405020304" pitchFamily="18" charset="0"/>
                <a:cs typeface="Times New Roman" panose="02020603050405020304" pitchFamily="18" charset="0"/>
              </a:rPr>
              <a:t>Hand’s Principle </a:t>
            </a:r>
          </a:p>
          <a:p>
            <a:pPr marL="0" indent="0" algn="just" rtl="1">
              <a:lnSpc>
                <a:spcPct val="150000"/>
              </a:lnSpc>
              <a:buNone/>
            </a:pPr>
            <a:r>
              <a:rPr lang="ar-SA" sz="2400" dirty="0">
                <a:latin typeface="Times New Roman" panose="02020603050405020304" pitchFamily="18" charset="0"/>
                <a:cs typeface="Times New Roman" panose="02020603050405020304" pitchFamily="18" charset="0"/>
              </a:rPr>
              <a:t>وضع هوند العديد من القواعد تنص القاعد الأولى منها إن الألكترونات تتوزع بصورة منفردة في أوربيتالات متساوية الطاقة قدر المستطاع </a:t>
            </a:r>
            <a:r>
              <a:rPr lang="ar-SA"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19</a:t>
            </a:fld>
            <a:endParaRPr lang="en-US" dirty="0"/>
          </a:p>
        </p:txBody>
      </p:sp>
    </p:spTree>
    <p:extLst>
      <p:ext uri="{BB962C8B-B14F-4D97-AF65-F5344CB8AC3E}">
        <p14:creationId xmlns:p14="http://schemas.microsoft.com/office/powerpoint/2010/main" val="1881364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368" y="1648968"/>
            <a:ext cx="9694100" cy="4962144"/>
          </a:xfrm>
        </p:spPr>
        <p:txBody>
          <a:bodyPr>
            <a:normAutofit fontScale="92500"/>
          </a:bodyPr>
          <a:lstStyle/>
          <a:p>
            <a:pPr algn="r" rtl="1">
              <a:lnSpc>
                <a:spcPct val="150000"/>
              </a:lnSpc>
            </a:pPr>
            <a:r>
              <a:rPr lang="ar-SA" dirty="0"/>
              <a:t> </a:t>
            </a:r>
            <a:r>
              <a:rPr lang="ar-SA" sz="2400" dirty="0">
                <a:latin typeface="Times New Roman" panose="02020603050405020304" pitchFamily="18" charset="0"/>
                <a:cs typeface="Times New Roman" panose="02020603050405020304" pitchFamily="18" charset="0"/>
              </a:rPr>
              <a:t>تتضمن أعداد الكم تعريفاً بمستويات الطاقة المختلفة التي يشغلها الألكترون في الذرة التي يتواجد </a:t>
            </a:r>
            <a:r>
              <a:rPr lang="ar-SA" sz="2400" dirty="0" smtClean="0">
                <a:latin typeface="Times New Roman" panose="02020603050405020304" pitchFamily="18" charset="0"/>
                <a:cs typeface="Times New Roman" panose="02020603050405020304" pitchFamily="18" charset="0"/>
              </a:rPr>
              <a:t>فيها, </a:t>
            </a:r>
            <a:r>
              <a:rPr lang="ar-SA" sz="2400" dirty="0">
                <a:latin typeface="Times New Roman" panose="02020603050405020304" pitchFamily="18" charset="0"/>
                <a:cs typeface="Times New Roman" panose="02020603050405020304" pitchFamily="18" charset="0"/>
              </a:rPr>
              <a:t>فكلمة (كم  </a:t>
            </a:r>
            <a:r>
              <a:rPr lang="en-US" sz="2400" dirty="0">
                <a:latin typeface="Times New Roman" panose="02020603050405020304" pitchFamily="18" charset="0"/>
                <a:cs typeface="Times New Roman" panose="02020603050405020304" pitchFamily="18" charset="0"/>
              </a:rPr>
              <a:t>Quantum</a:t>
            </a:r>
            <a:r>
              <a:rPr lang="ar-SA" sz="2400" dirty="0">
                <a:latin typeface="Times New Roman" panose="02020603050405020304" pitchFamily="18" charset="0"/>
                <a:cs typeface="Times New Roman" panose="02020603050405020304" pitchFamily="18" charset="0"/>
              </a:rPr>
              <a:t>) تدل على إن جميع مستويات الطاقة في الذرة والتي تتواجد فيها الألكترونات قد تمت معالجتها بواسطة قوانين ميكانيك </a:t>
            </a:r>
            <a:r>
              <a:rPr lang="ar-SA" sz="2400" dirty="0" smtClean="0">
                <a:latin typeface="Times New Roman" panose="02020603050405020304" pitchFamily="18" charset="0"/>
                <a:cs typeface="Times New Roman" panose="02020603050405020304" pitchFamily="18" charset="0"/>
              </a:rPr>
              <a:t>الكم, </a:t>
            </a:r>
            <a:r>
              <a:rPr lang="ar-SA" sz="2400" dirty="0">
                <a:latin typeface="Times New Roman" panose="02020603050405020304" pitchFamily="18" charset="0"/>
                <a:cs typeface="Times New Roman" panose="02020603050405020304" pitchFamily="18" charset="0"/>
              </a:rPr>
              <a:t>فهناك أربع أنواع من أعداد الكم</a:t>
            </a:r>
            <a:r>
              <a:rPr lang="ar-SA" sz="2400" dirty="0" smtClean="0">
                <a:latin typeface="Times New Roman" panose="02020603050405020304" pitchFamily="18" charset="0"/>
                <a:cs typeface="Times New Roman" panose="02020603050405020304" pitchFamily="18" charset="0"/>
              </a:rPr>
              <a:t>:</a:t>
            </a:r>
            <a:endParaRPr lang="ar-IQ" sz="2400" dirty="0" smtClean="0">
              <a:latin typeface="Times New Roman" panose="02020603050405020304" pitchFamily="18" charset="0"/>
              <a:cs typeface="Times New Roman" panose="02020603050405020304" pitchFamily="18" charset="0"/>
            </a:endParaRPr>
          </a:p>
          <a:p>
            <a:pPr algn="r" rtl="1">
              <a:lnSpc>
                <a:spcPct val="150000"/>
              </a:lnSpc>
            </a:pPr>
            <a:r>
              <a:rPr lang="ar-SA" sz="2400" b="1" dirty="0">
                <a:latin typeface="Times New Roman" panose="02020603050405020304" pitchFamily="18" charset="0"/>
                <a:cs typeface="Times New Roman" panose="02020603050405020304" pitchFamily="18" charset="0"/>
              </a:rPr>
              <a:t>1) عدد الكم الرئيسي </a:t>
            </a:r>
            <a:r>
              <a:rPr lang="en-US" sz="2400" b="1" dirty="0">
                <a:latin typeface="Times New Roman" panose="02020603050405020304" pitchFamily="18" charset="0"/>
                <a:cs typeface="Times New Roman" panose="02020603050405020304" pitchFamily="18" charset="0"/>
              </a:rPr>
              <a:t>(n) Principle Quantum  no. </a:t>
            </a:r>
            <a:r>
              <a:rPr lang="ar-SA" sz="2400" b="1" dirty="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marL="0" indent="0" algn="r" rtl="1">
              <a:lnSpc>
                <a:spcPct val="150000"/>
              </a:lnSpc>
              <a:buNone/>
            </a:pPr>
            <a:r>
              <a:rPr lang="ar-SA" sz="2400" dirty="0">
                <a:latin typeface="Times New Roman" panose="02020603050405020304" pitchFamily="18" charset="0"/>
                <a:cs typeface="Times New Roman" panose="02020603050405020304" pitchFamily="18" charset="0"/>
              </a:rPr>
              <a:t> يمثل هذا العدد رقم المدار الرئيسي , يرمز له </a:t>
            </a:r>
            <a:r>
              <a:rPr lang="ar-SA" sz="2400" dirty="0" smtClean="0">
                <a:latin typeface="Times New Roman" panose="02020603050405020304" pitchFamily="18" charset="0"/>
                <a:cs typeface="Times New Roman" panose="02020603050405020304" pitchFamily="18" charset="0"/>
              </a:rPr>
              <a:t>بـ</a:t>
            </a:r>
            <a:r>
              <a:rPr lang="en-US" sz="2400" dirty="0" smtClean="0">
                <a:latin typeface="Times New Roman" panose="02020603050405020304" pitchFamily="18" charset="0"/>
                <a:cs typeface="Times New Roman" panose="02020603050405020304" pitchFamily="18" charset="0"/>
              </a:rPr>
              <a:t> ( </a:t>
            </a:r>
            <a:r>
              <a:rPr lang="en-US" sz="2400" dirty="0">
                <a:latin typeface="Times New Roman" panose="02020603050405020304" pitchFamily="18" charset="0"/>
                <a:cs typeface="Times New Roman" panose="02020603050405020304" pitchFamily="18" charset="0"/>
              </a:rPr>
              <a:t>n </a:t>
            </a:r>
            <a:r>
              <a:rPr lang="en-US" sz="2400" dirty="0" smtClean="0">
                <a:latin typeface="Times New Roman" panose="02020603050405020304" pitchFamily="18" charset="0"/>
                <a:cs typeface="Times New Roman" panose="02020603050405020304" pitchFamily="18" charset="0"/>
              </a:rPr>
              <a:t>)</a:t>
            </a:r>
            <a:r>
              <a:rPr lang="ar-IQ"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n = </a:t>
            </a:r>
            <a:r>
              <a:rPr lang="en-US" sz="2400" b="1" dirty="0" smtClean="0">
                <a:latin typeface="Times New Roman" panose="02020603050405020304" pitchFamily="18" charset="0"/>
                <a:cs typeface="Times New Roman" panose="02020603050405020304" pitchFamily="18" charset="0"/>
              </a:rPr>
              <a:t>1,2,3</a:t>
            </a:r>
            <a:r>
              <a:rPr lang="en-US" sz="2400" b="1" dirty="0">
                <a:latin typeface="Times New Roman" panose="02020603050405020304" pitchFamily="18" charset="0"/>
                <a:cs typeface="Times New Roman" panose="02020603050405020304" pitchFamily="18" charset="0"/>
              </a:rPr>
              <a:t>,...</a:t>
            </a:r>
            <a:r>
              <a:rPr lang="ar-IQ" sz="2400" b="1" dirty="0">
                <a:latin typeface="Times New Roman" panose="02020603050405020304" pitchFamily="18" charset="0"/>
                <a:cs typeface="Times New Roman" panose="02020603050405020304" pitchFamily="18" charset="0"/>
              </a:rPr>
              <a:t> </a:t>
            </a:r>
            <a:r>
              <a:rPr lang="ar-IQ"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و يأخذ هذا العدد القيم الصحيحة من الواحد إلى </a:t>
            </a:r>
            <a:r>
              <a:rPr lang="ar-SA" sz="2400" dirty="0" smtClean="0">
                <a:latin typeface="Times New Roman" panose="02020603050405020304" pitchFamily="18" charset="0"/>
                <a:cs typeface="Times New Roman" panose="02020603050405020304" pitchFamily="18" charset="0"/>
              </a:rPr>
              <a:t>اللانهاية, </a:t>
            </a:r>
            <a:r>
              <a:rPr lang="ar-SA" sz="2400" dirty="0">
                <a:latin typeface="Times New Roman" panose="02020603050405020304" pitchFamily="18" charset="0"/>
                <a:cs typeface="Times New Roman" panose="02020603050405020304" pitchFamily="18" charset="0"/>
              </a:rPr>
              <a:t>ويعتبر عدد الكم الأهم , لأن قيمته تلعب الدور الأول في </a:t>
            </a:r>
            <a:r>
              <a:rPr lang="ar-SA" sz="2400" dirty="0" smtClean="0">
                <a:latin typeface="Times New Roman" panose="02020603050405020304" pitchFamily="18" charset="0"/>
                <a:cs typeface="Times New Roman" panose="02020603050405020304" pitchFamily="18" charset="0"/>
              </a:rPr>
              <a:t>تحديد</a:t>
            </a:r>
            <a:r>
              <a:rPr lang="ar-IQ" sz="2400" dirty="0" smtClean="0">
                <a:latin typeface="Times New Roman" panose="02020603050405020304" pitchFamily="18" charset="0"/>
                <a:cs typeface="Times New Roman" panose="02020603050405020304" pitchFamily="18" charset="0"/>
              </a:rPr>
              <a:t> طاقة الأالكترون.</a:t>
            </a:r>
          </a:p>
          <a:p>
            <a:pPr marL="0" indent="0" algn="r" rtl="1">
              <a:lnSpc>
                <a:spcPct val="150000"/>
              </a:lnSpc>
              <a:buNone/>
            </a:pP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وبمعنى آخر يحدد الطاقة الكلية </a:t>
            </a:r>
            <a:r>
              <a:rPr lang="ar-SA" sz="2400" dirty="0" smtClean="0">
                <a:latin typeface="Times New Roman" panose="02020603050405020304" pitchFamily="18" charset="0"/>
                <a:cs typeface="Times New Roman" panose="02020603050405020304" pitchFamily="18" charset="0"/>
              </a:rPr>
              <a:t>للغلاف </a:t>
            </a:r>
            <a:r>
              <a:rPr lang="ar-SA" sz="2400" dirty="0">
                <a:latin typeface="Times New Roman" panose="02020603050405020304" pitchFamily="18" charset="0"/>
                <a:cs typeface="Times New Roman" panose="02020603050405020304" pitchFamily="18" charset="0"/>
              </a:rPr>
              <a:t>وبعده عن </a:t>
            </a:r>
            <a:r>
              <a:rPr lang="ar-SA" sz="2400" dirty="0" smtClean="0">
                <a:latin typeface="Times New Roman" panose="02020603050405020304" pitchFamily="18" charset="0"/>
                <a:cs typeface="Times New Roman" panose="02020603050405020304" pitchFamily="18" charset="0"/>
              </a:rPr>
              <a:t>النواة, </a:t>
            </a:r>
            <a:r>
              <a:rPr lang="ar-SA" sz="2400" dirty="0">
                <a:latin typeface="Times New Roman" panose="02020603050405020304" pitchFamily="18" charset="0"/>
                <a:cs typeface="Times New Roman" panose="02020603050405020304" pitchFamily="18" charset="0"/>
              </a:rPr>
              <a:t>فكلما زادت قيمة </a:t>
            </a:r>
            <a:r>
              <a:rPr lang="en-US" sz="2400" dirty="0">
                <a:latin typeface="Times New Roman" panose="02020603050405020304" pitchFamily="18" charset="0"/>
                <a:cs typeface="Times New Roman" panose="02020603050405020304" pitchFamily="18" charset="0"/>
              </a:rPr>
              <a:t>(n)</a:t>
            </a:r>
            <a:r>
              <a:rPr lang="ar-SA" sz="2400" dirty="0">
                <a:latin typeface="Times New Roman" panose="02020603050405020304" pitchFamily="18" charset="0"/>
                <a:cs typeface="Times New Roman" panose="02020603050405020304" pitchFamily="18" charset="0"/>
              </a:rPr>
              <a:t> كلما زادت طاقة الألكترون حتى تصل إلى </a:t>
            </a:r>
            <a:r>
              <a:rPr lang="ar-SA" sz="2400" dirty="0" smtClean="0">
                <a:latin typeface="Times New Roman" panose="02020603050405020304" pitchFamily="18" charset="0"/>
                <a:cs typeface="Times New Roman" panose="02020603050405020304" pitchFamily="18" charset="0"/>
              </a:rPr>
              <a:t>اللانهاية </a:t>
            </a:r>
            <a:r>
              <a:rPr lang="ar-SA" sz="2400" dirty="0">
                <a:latin typeface="Times New Roman" panose="02020603050405020304" pitchFamily="18" charset="0"/>
                <a:cs typeface="Times New Roman" panose="02020603050405020304" pitchFamily="18" charset="0"/>
              </a:rPr>
              <a:t>وعندئذ يتحرر الألكترون من قوة جذب النواة.</a:t>
            </a:r>
            <a:endParaRPr lang="en-US" sz="2400" dirty="0">
              <a:latin typeface="Times New Roman" panose="02020603050405020304" pitchFamily="18" charset="0"/>
              <a:cs typeface="Times New Roman" panose="02020603050405020304" pitchFamily="18" charset="0"/>
            </a:endParaRPr>
          </a:p>
          <a:p>
            <a:pPr algn="r" rtl="1">
              <a:lnSpc>
                <a:spcPct val="150000"/>
              </a:lnSpc>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2</a:t>
            </a:fld>
            <a:endParaRPr lang="en-US"/>
          </a:p>
        </p:txBody>
      </p:sp>
      <p:sp>
        <p:nvSpPr>
          <p:cNvPr id="5" name="Rectangle 4"/>
          <p:cNvSpPr/>
          <p:nvPr/>
        </p:nvSpPr>
        <p:spPr>
          <a:xfrm>
            <a:off x="7475797" y="898991"/>
            <a:ext cx="4299575" cy="646331"/>
          </a:xfrm>
          <a:prstGeom prst="rect">
            <a:avLst/>
          </a:prstGeom>
        </p:spPr>
        <p:txBody>
          <a:bodyPr wrap="none">
            <a:spAutoFit/>
          </a:bodyPr>
          <a:lstStyle/>
          <a:p>
            <a:pPr algn="just" rtl="1">
              <a:lnSpc>
                <a:spcPct val="150000"/>
              </a:lnSpc>
              <a:spcAft>
                <a:spcPts val="800"/>
              </a:spcAft>
            </a:pPr>
            <a:r>
              <a:rPr lang="ar-SA" sz="2400" b="1" dirty="0" smtClean="0">
                <a:solidFill>
                  <a:srgbClr val="000000"/>
                </a:solidFill>
                <a:effectLst/>
                <a:latin typeface="Times New Roman" panose="02020603050405020304" pitchFamily="18" charset="0"/>
                <a:ea typeface="Calibri" panose="020F0502020204030204" pitchFamily="34" charset="0"/>
              </a:rPr>
              <a:t>أعداد الكم </a:t>
            </a:r>
            <a:r>
              <a:rPr lang="en-US" sz="2400" b="1" i="1" dirty="0" smtClean="0">
                <a:solidFill>
                  <a:srgbClr val="000000"/>
                </a:solidFill>
                <a:effectLst/>
                <a:latin typeface="Times New Roman" panose="02020603050405020304" pitchFamily="18" charset="0"/>
                <a:ea typeface="Calibri" panose="020F0502020204030204" pitchFamily="34" charset="0"/>
              </a:rPr>
              <a:t>Quantum numbers</a:t>
            </a:r>
            <a:r>
              <a:rPr lang="en-US" sz="2400" b="1" dirty="0" smtClean="0">
                <a:solidFill>
                  <a:srgbClr val="000000"/>
                </a:solidFill>
                <a:effectLst/>
                <a:latin typeface="Times New Roman" panose="02020603050405020304" pitchFamily="18" charset="0"/>
                <a:ea typeface="Calibri" panose="020F0502020204030204" pitchFamily="34" charset="0"/>
              </a:rPr>
              <a:t> </a:t>
            </a:r>
            <a:endParaRPr lang="en-US" sz="24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035755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4922"/>
          </a:xfrm>
        </p:spPr>
        <p:txBody>
          <a:bodyPr/>
          <a:lstStyle/>
          <a:p>
            <a:pPr algn="r" rtl="1"/>
            <a:r>
              <a:rPr lang="ar-SA" b="1" dirty="0">
                <a:latin typeface="Times New Roman" panose="02020603050405020304" pitchFamily="18" charset="0"/>
                <a:cs typeface="Times New Roman" panose="02020603050405020304" pitchFamily="18" charset="0"/>
              </a:rPr>
              <a:t>رمز الحالة </a:t>
            </a:r>
            <a:r>
              <a:rPr lang="ar-SA"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Term </a:t>
            </a:r>
            <a:r>
              <a:rPr lang="en-US" b="1" i="1" dirty="0" smtClean="0">
                <a:latin typeface="Times New Roman" panose="02020603050405020304" pitchFamily="18" charset="0"/>
                <a:cs typeface="Times New Roman" panose="02020603050405020304" pitchFamily="18" charset="0"/>
              </a:rPr>
              <a:t>Symbol</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39696" y="1399032"/>
            <a:ext cx="9364916" cy="5294376"/>
          </a:xfrm>
        </p:spPr>
        <p:txBody>
          <a:bodyPr>
            <a:noAutofit/>
          </a:bodyPr>
          <a:lstStyle/>
          <a:p>
            <a:pPr algn="just" rtl="1">
              <a:lnSpc>
                <a:spcPct val="150000"/>
              </a:lnSpc>
            </a:pPr>
            <a:r>
              <a:rPr lang="ar-SA" sz="2400" dirty="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لغرض </a:t>
            </a:r>
            <a:r>
              <a:rPr lang="ar-SA" sz="2400" dirty="0">
                <a:latin typeface="Times New Roman" panose="02020603050405020304" pitchFamily="18" charset="0"/>
                <a:cs typeface="Times New Roman" panose="02020603050405020304" pitchFamily="18" charset="0"/>
              </a:rPr>
              <a:t>أختيار الوضع المناسب للألكترون في الأوربيتالات الذرية  تم إعتماد رموز للحالات المستقرة للذرات تسمى برموز الحالة حيث تم تصنيف أية حالة ذرية </a:t>
            </a:r>
            <a:r>
              <a:rPr lang="ar-SA" sz="2400" dirty="0" smtClean="0">
                <a:latin typeface="Times New Roman" panose="02020603050405020304" pitchFamily="18" charset="0"/>
                <a:cs typeface="Times New Roman" panose="02020603050405020304" pitchFamily="18" charset="0"/>
              </a:rPr>
              <a:t>بدلالة </a:t>
            </a:r>
            <a:r>
              <a:rPr lang="ar-SA" sz="2400" dirty="0">
                <a:latin typeface="Times New Roman" panose="02020603050405020304" pitchFamily="18" charset="0"/>
                <a:cs typeface="Times New Roman" panose="02020603050405020304" pitchFamily="18" charset="0"/>
              </a:rPr>
              <a:t>الزخم الزاوي </a:t>
            </a:r>
            <a:r>
              <a:rPr lang="ar-SA" sz="2400" dirty="0" smtClean="0">
                <a:latin typeface="Times New Roman" panose="02020603050405020304" pitchFamily="18" charset="0"/>
                <a:cs typeface="Times New Roman" panose="02020603050405020304" pitchFamily="18" charset="0"/>
              </a:rPr>
              <a:t>الكلي </a:t>
            </a:r>
            <a:r>
              <a:rPr lang="ar-SA" sz="2400" dirty="0">
                <a:latin typeface="Times New Roman" panose="02020603050405020304" pitchFamily="18" charset="0"/>
                <a:cs typeface="Times New Roman" panose="02020603050405020304" pitchFamily="18" charset="0"/>
              </a:rPr>
              <a:t>للأوربيتالات </a:t>
            </a:r>
            <a:r>
              <a:rPr lang="en-US" sz="2400" dirty="0">
                <a:latin typeface="Times New Roman" panose="02020603050405020304" pitchFamily="18" charset="0"/>
                <a:cs typeface="Times New Roman" panose="02020603050405020304" pitchFamily="18" charset="0"/>
              </a:rPr>
              <a:t>L=</a:t>
            </a:r>
            <a:r>
              <a:rPr lang="en-US" sz="2400" dirty="0" err="1">
                <a:latin typeface="Times New Roman" panose="02020603050405020304" pitchFamily="18" charset="0"/>
                <a:cs typeface="Times New Roman" panose="02020603050405020304" pitchFamily="18" charset="0"/>
              </a:rPr>
              <a:t>Σm</a:t>
            </a:r>
            <a:r>
              <a:rPr lang="en-US" sz="2400" baseline="-25000" dirty="0" err="1">
                <a:latin typeface="Times New Roman" panose="02020603050405020304" pitchFamily="18" charset="0"/>
                <a:cs typeface="Times New Roman" panose="02020603050405020304" pitchFamily="18" charset="0"/>
              </a:rPr>
              <a:t>l</a:t>
            </a:r>
            <a:r>
              <a:rPr lang="ar-SA" sz="2400" baseline="-250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والبرم الكلي للألكترون </a:t>
            </a:r>
            <a:r>
              <a:rPr lang="en-US" sz="2400" dirty="0">
                <a:latin typeface="Times New Roman" panose="02020603050405020304" pitchFamily="18" charset="0"/>
                <a:cs typeface="Times New Roman" panose="02020603050405020304" pitchFamily="18" charset="0"/>
              </a:rPr>
              <a:t> S= Σ m</a:t>
            </a:r>
            <a:r>
              <a:rPr lang="en-US" sz="2400" baseline="-25000" dirty="0">
                <a:latin typeface="Times New Roman" panose="02020603050405020304" pitchFamily="18" charset="0"/>
                <a:cs typeface="Times New Roman" panose="02020603050405020304" pitchFamily="18" charset="0"/>
              </a:rPr>
              <a:t>s</a:t>
            </a:r>
            <a:r>
              <a:rPr lang="ar-SA" sz="2400" dirty="0">
                <a:latin typeface="Times New Roman" panose="02020603050405020304" pitchFamily="18" charset="0"/>
                <a:cs typeface="Times New Roman" panose="02020603050405020304" pitchFamily="18" charset="0"/>
              </a:rPr>
              <a:t> وتدعى هذه الطريقة بطريقة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LS coupling</a:t>
            </a:r>
            <a:r>
              <a:rPr lang="en-US"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r" rtl="1">
              <a:lnSpc>
                <a:spcPct val="150000"/>
              </a:lnSpc>
            </a:pPr>
            <a:r>
              <a:rPr lang="ar-SA" sz="2400" dirty="0">
                <a:latin typeface="Times New Roman" panose="02020603050405020304" pitchFamily="18" charset="0"/>
                <a:cs typeface="Times New Roman" panose="02020603050405020304" pitchFamily="18" charset="0"/>
              </a:rPr>
              <a:t>لتمثيل الحالة الألكترونية لذرة ما بصورة كاملة نستخدم نظاماً يعتمد على رموز الحد الطيفية وقد وضعت حروف الحد التي تتفق مع قيم </a:t>
            </a:r>
            <a:r>
              <a:rPr lang="en-US" sz="2400" dirty="0">
                <a:latin typeface="Times New Roman" panose="02020603050405020304" pitchFamily="18" charset="0"/>
                <a:cs typeface="Times New Roman" panose="02020603050405020304" pitchFamily="18" charset="0"/>
              </a:rPr>
              <a:t>(L)</a:t>
            </a:r>
            <a:r>
              <a:rPr lang="ar-SA" sz="2400" dirty="0">
                <a:latin typeface="Times New Roman" panose="02020603050405020304" pitchFamily="18" charset="0"/>
                <a:cs typeface="Times New Roman" panose="02020603050405020304" pitchFamily="18" charset="0"/>
              </a:rPr>
              <a:t> كلآتي :</a:t>
            </a:r>
            <a:endParaRPr lang="en-US" sz="2400" dirty="0">
              <a:latin typeface="Times New Roman" panose="02020603050405020304" pitchFamily="18" charset="0"/>
              <a:cs typeface="Times New Roman" panose="02020603050405020304" pitchFamily="18" charset="0"/>
            </a:endParaRPr>
          </a:p>
          <a:p>
            <a:pPr>
              <a:lnSpc>
                <a:spcPct val="150000"/>
              </a:lnSpc>
            </a:pPr>
            <a:r>
              <a:rPr lang="ar-SA"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 =   0        1         2          3         4          5       </a:t>
            </a:r>
          </a:p>
          <a:p>
            <a:pPr>
              <a:lnSpc>
                <a:spcPct val="150000"/>
              </a:lnSpc>
            </a:pPr>
            <a:r>
              <a:rPr lang="en-US" sz="2400" dirty="0">
                <a:latin typeface="Times New Roman" panose="02020603050405020304" pitchFamily="18" charset="0"/>
                <a:cs typeface="Times New Roman" panose="02020603050405020304" pitchFamily="18" charset="0"/>
              </a:rPr>
              <a:t>       S         P         D         F         G         H</a:t>
            </a:r>
          </a:p>
        </p:txBody>
      </p:sp>
      <p:sp>
        <p:nvSpPr>
          <p:cNvPr id="4" name="Slide Number Placeholder 3"/>
          <p:cNvSpPr>
            <a:spLocks noGrp="1"/>
          </p:cNvSpPr>
          <p:nvPr>
            <p:ph type="sldNum" sz="quarter" idx="12"/>
          </p:nvPr>
        </p:nvSpPr>
        <p:spPr/>
        <p:txBody>
          <a:bodyPr/>
          <a:lstStyle/>
          <a:p>
            <a:fld id="{776A5AB7-2C07-4570-A09B-E9D16F554B09}" type="slidenum">
              <a:rPr lang="en-US" smtClean="0"/>
              <a:t>20</a:t>
            </a:fld>
            <a:endParaRPr lang="en-US"/>
          </a:p>
        </p:txBody>
      </p:sp>
    </p:spTree>
    <p:extLst>
      <p:ext uri="{BB962C8B-B14F-4D97-AF65-F5344CB8AC3E}">
        <p14:creationId xmlns:p14="http://schemas.microsoft.com/office/powerpoint/2010/main" val="2748416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69264"/>
            <a:ext cx="8915400" cy="5715000"/>
          </a:xfrm>
        </p:spPr>
        <p:txBody>
          <a:bodyPr>
            <a:normAutofit/>
          </a:bodyPr>
          <a:lstStyle/>
          <a:p>
            <a:pPr marL="0" indent="0" algn="r" rtl="1">
              <a:lnSpc>
                <a:spcPct val="150000"/>
              </a:lnSpc>
              <a:buNone/>
            </a:pPr>
            <a:r>
              <a:rPr lang="ar-SA" sz="2400" dirty="0">
                <a:latin typeface="Times New Roman" panose="02020603050405020304" pitchFamily="18" charset="0"/>
                <a:cs typeface="Times New Roman" panose="02020603050405020304" pitchFamily="18" charset="0"/>
              </a:rPr>
              <a:t>يسبق حروف الحد رقما </a:t>
            </a:r>
            <a:r>
              <a:rPr lang="ar-SA" sz="2400" dirty="0" smtClean="0">
                <a:latin typeface="Times New Roman" panose="02020603050405020304" pitchFamily="18" charset="0"/>
                <a:cs typeface="Times New Roman" panose="02020603050405020304" pitchFamily="18" charset="0"/>
              </a:rPr>
              <a:t>علويا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بمقدار </a:t>
            </a:r>
            <a:r>
              <a:rPr lang="en-US" sz="2400" dirty="0">
                <a:latin typeface="Times New Roman" panose="02020603050405020304" pitchFamily="18" charset="0"/>
                <a:cs typeface="Times New Roman" panose="02020603050405020304" pitchFamily="18" charset="0"/>
              </a:rPr>
              <a:t>(2S+1)</a:t>
            </a:r>
            <a:r>
              <a:rPr lang="ar-SA" sz="2400" dirty="0">
                <a:latin typeface="Times New Roman" panose="02020603050405020304" pitchFamily="18" charset="0"/>
                <a:cs typeface="Times New Roman" panose="02020603050405020304" pitchFamily="18" charset="0"/>
              </a:rPr>
              <a:t> أو مايسمى بمضاعفات البرم وتتبع بحد سفلي يمثل بقيمة </a:t>
            </a:r>
            <a:r>
              <a:rPr lang="en-US" sz="2400" dirty="0">
                <a:latin typeface="Times New Roman" panose="02020603050405020304" pitchFamily="18" charset="0"/>
                <a:cs typeface="Times New Roman" panose="02020603050405020304" pitchFamily="18" charset="0"/>
              </a:rPr>
              <a:t>(J)</a:t>
            </a:r>
            <a:r>
              <a:rPr lang="ar-SA" sz="2400" dirty="0">
                <a:latin typeface="Times New Roman" panose="02020603050405020304" pitchFamily="18" charset="0"/>
                <a:cs typeface="Times New Roman" panose="02020603050405020304" pitchFamily="18" charset="0"/>
              </a:rPr>
              <a:t> والتي تمثل محصلة لجميع الحركات المغزلية للإلكترونات والزخم الزاوي للأوربيتالات</a:t>
            </a:r>
            <a:endParaRPr lang="en-US" sz="2400" dirty="0">
              <a:latin typeface="Times New Roman" panose="02020603050405020304" pitchFamily="18" charset="0"/>
              <a:cs typeface="Times New Roman" panose="02020603050405020304" pitchFamily="18" charset="0"/>
            </a:endParaRPr>
          </a:p>
          <a:p>
            <a:pPr marL="0" indent="0" algn="r" rtl="1">
              <a:lnSpc>
                <a:spcPct val="150000"/>
              </a:lnSpc>
              <a:buNone/>
            </a:pPr>
            <a:r>
              <a:rPr lang="ar-SA" sz="2400" dirty="0">
                <a:latin typeface="Times New Roman" panose="02020603050405020304" pitchFamily="18" charset="0"/>
                <a:cs typeface="Times New Roman" panose="02020603050405020304" pitchFamily="18" charset="0"/>
              </a:rPr>
              <a:t>  وتساوي :</a:t>
            </a:r>
            <a:endParaRPr lang="en-US" sz="2400" dirty="0">
              <a:latin typeface="Times New Roman" panose="02020603050405020304" pitchFamily="18" charset="0"/>
              <a:cs typeface="Times New Roman" panose="02020603050405020304" pitchFamily="18" charset="0"/>
            </a:endParaRPr>
          </a:p>
          <a:p>
            <a:pPr marL="0" indent="0" algn="l">
              <a:lnSpc>
                <a:spcPct val="150000"/>
              </a:lnSpc>
              <a:buNone/>
            </a:pPr>
            <a:r>
              <a:rPr lang="en-US" sz="2400" dirty="0">
                <a:latin typeface="Times New Roman" panose="02020603050405020304" pitchFamily="18" charset="0"/>
                <a:cs typeface="Times New Roman" panose="02020603050405020304" pitchFamily="18" charset="0"/>
              </a:rPr>
              <a:t>J= ( L+S),……….., (L-S)</a:t>
            </a:r>
          </a:p>
          <a:p>
            <a:pPr marL="0" indent="0" algn="r" rtl="1">
              <a:lnSpc>
                <a:spcPct val="150000"/>
              </a:lnSpc>
              <a:buNone/>
            </a:pPr>
            <a:r>
              <a:rPr lang="ar-SA" sz="2400" dirty="0">
                <a:latin typeface="Times New Roman" panose="02020603050405020304" pitchFamily="18" charset="0"/>
                <a:cs typeface="Times New Roman" panose="02020603050405020304" pitchFamily="18" charset="0"/>
              </a:rPr>
              <a:t>فإذا كان الغلاف الثانوي أقل من نصف مشبع نختار أصغر قيمة ل </a:t>
            </a:r>
            <a:r>
              <a:rPr lang="en-US" sz="2400" dirty="0">
                <a:latin typeface="Times New Roman" panose="02020603050405020304" pitchFamily="18" charset="0"/>
                <a:cs typeface="Times New Roman" panose="02020603050405020304" pitchFamily="18" charset="0"/>
              </a:rPr>
              <a:t>J</a:t>
            </a:r>
            <a:r>
              <a:rPr lang="ar-SA" sz="2400" dirty="0">
                <a:latin typeface="Times New Roman" panose="02020603050405020304" pitchFamily="18" charset="0"/>
                <a:cs typeface="Times New Roman" panose="02020603050405020304" pitchFamily="18" charset="0"/>
              </a:rPr>
              <a:t> , أما إذا كان الغلاف الثانوي أكثر من نصف مشبع  نختار أعلى قيمة  ل </a:t>
            </a:r>
            <a:r>
              <a:rPr lang="en-US" sz="2400" dirty="0">
                <a:latin typeface="Times New Roman" panose="02020603050405020304" pitchFamily="18" charset="0"/>
                <a:cs typeface="Times New Roman" panose="02020603050405020304" pitchFamily="18" charset="0"/>
              </a:rPr>
              <a:t>J </a:t>
            </a:r>
            <a:r>
              <a:rPr lang="ar-SA" sz="2400" dirty="0">
                <a:latin typeface="Times New Roman" panose="02020603050405020304" pitchFamily="18" charset="0"/>
                <a:cs typeface="Times New Roman" panose="02020603050405020304" pitchFamily="18" charset="0"/>
              </a:rPr>
              <a:t> وفي حالة كون الغلاف الثانوي نصف مشبع فهناك قيمة واحدة فقط ل</a:t>
            </a:r>
            <a:r>
              <a:rPr lang="en-US" sz="2400" dirty="0">
                <a:latin typeface="Times New Roman" panose="02020603050405020304" pitchFamily="18" charset="0"/>
                <a:cs typeface="Times New Roman" panose="02020603050405020304" pitchFamily="18" charset="0"/>
              </a:rPr>
              <a:t>J</a:t>
            </a:r>
            <a:r>
              <a:rPr lang="ar-SA"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r" rtl="1">
              <a:lnSpc>
                <a:spcPct val="150000"/>
              </a:lnSpc>
              <a:buNone/>
            </a:pPr>
            <a:r>
              <a:rPr lang="ar-SA" sz="2400" dirty="0">
                <a:latin typeface="Times New Roman" panose="02020603050405020304" pitchFamily="18" charset="0"/>
                <a:cs typeface="Times New Roman" panose="02020603050405020304" pitchFamily="18" charset="0"/>
              </a:rPr>
              <a:t>الصيغة العامة لرمز الحالة </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 (2S+1)</a:t>
            </a:r>
            <a:r>
              <a:rPr lang="en-US" sz="2400" dirty="0">
                <a:latin typeface="Times New Roman" panose="02020603050405020304" pitchFamily="18" charset="0"/>
                <a:cs typeface="Times New Roman" panose="02020603050405020304" pitchFamily="18" charset="0"/>
              </a:rPr>
              <a:t> L </a:t>
            </a:r>
            <a:r>
              <a:rPr lang="en-US" sz="2400" baseline="-25000" dirty="0">
                <a:latin typeface="Times New Roman" panose="02020603050405020304" pitchFamily="18" charset="0"/>
                <a:cs typeface="Times New Roman" panose="02020603050405020304" pitchFamily="18" charset="0"/>
              </a:rPr>
              <a:t>J</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21</a:t>
            </a:fld>
            <a:endParaRPr lang="en-US"/>
          </a:p>
        </p:txBody>
      </p:sp>
    </p:spTree>
    <p:extLst>
      <p:ext uri="{BB962C8B-B14F-4D97-AF65-F5344CB8AC3E}">
        <p14:creationId xmlns:p14="http://schemas.microsoft.com/office/powerpoint/2010/main" val="2310768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6A5AB7-2C07-4570-A09B-E9D16F554B09}" type="slidenum">
              <a:rPr lang="en-US" smtClean="0"/>
              <a:t>22</a:t>
            </a:fld>
            <a:endParaRPr lang="en-US"/>
          </a:p>
        </p:txBody>
      </p:sp>
      <p:sp>
        <p:nvSpPr>
          <p:cNvPr id="8" name="Rectangle 7"/>
          <p:cNvSpPr/>
          <p:nvPr/>
        </p:nvSpPr>
        <p:spPr>
          <a:xfrm>
            <a:off x="2130552" y="787782"/>
            <a:ext cx="8741664" cy="1302921"/>
          </a:xfrm>
          <a:prstGeom prst="rect">
            <a:avLst/>
          </a:prstGeom>
        </p:spPr>
        <p:txBody>
          <a:bodyPr wrap="square">
            <a:spAutoFit/>
          </a:bodyPr>
          <a:lstStyle/>
          <a:p>
            <a:pPr algn="r" rtl="1">
              <a:lnSpc>
                <a:spcPct val="150000"/>
              </a:lnSpc>
              <a:spcAft>
                <a:spcPts val="800"/>
              </a:spcAft>
              <a:tabLst>
                <a:tab pos="-228600" algn="l"/>
              </a:tabLst>
            </a:pP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مثال</a:t>
            </a:r>
            <a:r>
              <a:rPr lang="ar-IQ"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جد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رمز الحالة لكل من الذرات الآتية  </a:t>
            </a:r>
            <a:r>
              <a:rPr lang="en-US"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7</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 , </a:t>
            </a:r>
            <a:r>
              <a:rPr lang="en-US"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17</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Cl</a:t>
            </a:r>
          </a:p>
          <a:p>
            <a:pPr rtl="1">
              <a:lnSpc>
                <a:spcPct val="150000"/>
              </a:lnSpc>
              <a:spcAft>
                <a:spcPts val="800"/>
              </a:spcAft>
              <a:tabLst>
                <a:tab pos="-228600" algn="l"/>
              </a:tabLst>
            </a:pPr>
            <a:r>
              <a:rPr lang="en-US"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17</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     1S</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2S</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2P</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6</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3S</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3P</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1166009726"/>
              </p:ext>
            </p:extLst>
          </p:nvPr>
        </p:nvGraphicFramePr>
        <p:xfrm>
          <a:off x="5241290" y="2198751"/>
          <a:ext cx="2510416" cy="910209"/>
        </p:xfrm>
        <a:graphic>
          <a:graphicData uri="http://schemas.openxmlformats.org/presentationml/2006/ole">
            <mc:AlternateContent xmlns:mc="http://schemas.openxmlformats.org/markup-compatibility/2006">
              <mc:Choice xmlns:v="urn:schemas-microsoft-com:vml" Requires="v">
                <p:oleObj spid="_x0000_s6179" name="CS ChemDraw Drawing" r:id="rId3" imgW="1923217" imgH="716484" progId="ChemDraw.Document.6.0">
                  <p:embed/>
                </p:oleObj>
              </mc:Choice>
              <mc:Fallback>
                <p:oleObj name="CS ChemDraw Drawing" r:id="rId3" imgW="1923217" imgH="716484" progId="ChemDraw.Document.6.0">
                  <p:embed/>
                  <p:pic>
                    <p:nvPicPr>
                      <p:cNvPr id="0" name="Object 4"/>
                      <p:cNvPicPr>
                        <a:picLocks noChangeAspect="1" noChangeArrowheads="1"/>
                      </p:cNvPicPr>
                      <p:nvPr/>
                    </p:nvPicPr>
                    <p:blipFill>
                      <a:blip r:embed="rId4"/>
                      <a:srcRect/>
                      <a:stretch>
                        <a:fillRect/>
                      </a:stretch>
                    </p:blipFill>
                    <p:spPr bwMode="auto">
                      <a:xfrm>
                        <a:off x="5241290" y="2198751"/>
                        <a:ext cx="2510416" cy="910209"/>
                      </a:xfrm>
                      <a:prstGeom prst="rect">
                        <a:avLst/>
                      </a:prstGeom>
                      <a:noFill/>
                    </p:spPr>
                  </p:pic>
                </p:oleObj>
              </mc:Fallback>
            </mc:AlternateContent>
          </a:graphicData>
        </a:graphic>
      </p:graphicFrame>
      <p:sp>
        <p:nvSpPr>
          <p:cNvPr id="10" name="Rectangle 9"/>
          <p:cNvSpPr/>
          <p:nvPr/>
        </p:nvSpPr>
        <p:spPr>
          <a:xfrm>
            <a:off x="2130552" y="3396873"/>
            <a:ext cx="6096000" cy="3088025"/>
          </a:xfrm>
          <a:prstGeom prst="rect">
            <a:avLst/>
          </a:prstGeom>
        </p:spPr>
        <p:txBody>
          <a:bodyPr>
            <a:spAutoFit/>
          </a:bodyPr>
          <a:lstStyle/>
          <a:p>
            <a:pPr rtl="1">
              <a:lnSpc>
                <a:spcPct val="150000"/>
              </a:lnSpc>
              <a:spcAft>
                <a:spcPts val="800"/>
              </a:spcAft>
            </a:pPr>
            <a:r>
              <a:rPr lang="en-US" sz="2400" dirty="0">
                <a:solidFill>
                  <a:srgbClr val="000000"/>
                </a:solidFill>
                <a:latin typeface="Times New Roman" panose="02020603050405020304" pitchFamily="18" charset="0"/>
                <a:ea typeface="Calibri" panose="020F0502020204030204" pitchFamily="34" charset="0"/>
              </a:rPr>
              <a:t>L=</a:t>
            </a:r>
            <a:r>
              <a:rPr lang="en-US" sz="2400" dirty="0" err="1">
                <a:solidFill>
                  <a:srgbClr val="000000"/>
                </a:solidFill>
                <a:latin typeface="Times New Roman" panose="02020603050405020304" pitchFamily="18" charset="0"/>
                <a:ea typeface="Calibri" panose="020F0502020204030204" pitchFamily="34" charset="0"/>
              </a:rPr>
              <a:t>Σm</a:t>
            </a:r>
            <a:r>
              <a:rPr lang="en-US" sz="2400" baseline="-25000" dirty="0" err="1">
                <a:solidFill>
                  <a:srgbClr val="000000"/>
                </a:solidFill>
                <a:latin typeface="Times New Roman" panose="02020603050405020304" pitchFamily="18" charset="0"/>
                <a:ea typeface="Calibri" panose="020F0502020204030204" pitchFamily="34" charset="0"/>
              </a:rPr>
              <a:t>l</a:t>
            </a:r>
            <a:r>
              <a:rPr lang="en-US" sz="2400" baseline="-25000" dirty="0">
                <a:solidFill>
                  <a:srgbClr val="000000"/>
                </a:solidFill>
                <a:latin typeface="Times New Roman" panose="02020603050405020304" pitchFamily="18" charset="0"/>
                <a:ea typeface="Calibri" panose="020F0502020204030204" pitchFamily="34" charset="0"/>
              </a:rPr>
              <a:t> </a:t>
            </a:r>
            <a:r>
              <a:rPr lang="en-US" sz="2400" dirty="0">
                <a:solidFill>
                  <a:srgbClr val="000000"/>
                </a:solidFill>
                <a:latin typeface="Times New Roman" panose="02020603050405020304" pitchFamily="18" charset="0"/>
                <a:ea typeface="Calibri" panose="020F0502020204030204" pitchFamily="34" charset="0"/>
              </a:rPr>
              <a:t> = 2( =+1) + 2(0) + 1(-1) = 1 </a:t>
            </a:r>
          </a:p>
          <a:p>
            <a:pPr rtl="1">
              <a:lnSpc>
                <a:spcPct val="150000"/>
              </a:lnSpc>
              <a:spcAft>
                <a:spcPts val="800"/>
              </a:spcAft>
            </a:pPr>
            <a:r>
              <a:rPr lang="en-US" sz="2400" dirty="0">
                <a:solidFill>
                  <a:srgbClr val="000000"/>
                </a:solidFill>
                <a:latin typeface="Times New Roman" panose="02020603050405020304" pitchFamily="18" charset="0"/>
                <a:ea typeface="Calibri" panose="020F0502020204030204" pitchFamily="34" charset="0"/>
              </a:rPr>
              <a:t>S= Σ ms =2( 0) + 2(0) + 1 (+1/2) = (1/2)</a:t>
            </a:r>
          </a:p>
          <a:p>
            <a:pPr rtl="1">
              <a:lnSpc>
                <a:spcPct val="150000"/>
              </a:lnSpc>
              <a:spcAft>
                <a:spcPts val="800"/>
              </a:spcAft>
            </a:pPr>
            <a:r>
              <a:rPr lang="en-US" sz="2400" dirty="0">
                <a:solidFill>
                  <a:srgbClr val="000000"/>
                </a:solidFill>
                <a:latin typeface="Times New Roman" panose="02020603050405020304" pitchFamily="18" charset="0"/>
                <a:ea typeface="Calibri" panose="020F0502020204030204" pitchFamily="34" charset="0"/>
              </a:rPr>
              <a:t>2S+1= 2 ( 1/2 ) + 1 = 2</a:t>
            </a:r>
          </a:p>
          <a:p>
            <a:pPr rtl="1">
              <a:lnSpc>
                <a:spcPct val="150000"/>
              </a:lnSpc>
              <a:spcAft>
                <a:spcPts val="800"/>
              </a:spcAft>
            </a:pPr>
            <a:r>
              <a:rPr lang="en-US" sz="2400" dirty="0">
                <a:solidFill>
                  <a:srgbClr val="000000"/>
                </a:solidFill>
                <a:latin typeface="Times New Roman" panose="02020603050405020304" pitchFamily="18" charset="0"/>
                <a:ea typeface="Calibri" panose="020F0502020204030204" pitchFamily="34" charset="0"/>
              </a:rPr>
              <a:t>J = (L+S) , ……., (L-S)</a:t>
            </a:r>
          </a:p>
          <a:p>
            <a:r>
              <a:rPr lang="en-US" sz="2400" dirty="0">
                <a:solidFill>
                  <a:srgbClr val="000000"/>
                </a:solidFill>
                <a:latin typeface="Times New Roman" panose="02020603050405020304" pitchFamily="18" charset="0"/>
                <a:ea typeface="Calibri" panose="020F0502020204030204" pitchFamily="34" charset="0"/>
              </a:rPr>
              <a:t>   = (3/2) , …….. , (1/2) </a:t>
            </a:r>
            <a:endParaRPr lang="en-US" sz="2400" dirty="0"/>
          </a:p>
        </p:txBody>
      </p:sp>
    </p:spTree>
    <p:extLst>
      <p:ext uri="{BB962C8B-B14F-4D97-AF65-F5344CB8AC3E}">
        <p14:creationId xmlns:p14="http://schemas.microsoft.com/office/powerpoint/2010/main" val="2304477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6A5AB7-2C07-4570-A09B-E9D16F554B09}" type="slidenum">
              <a:rPr lang="en-US" smtClean="0"/>
              <a:t>23</a:t>
            </a:fld>
            <a:endParaRPr lang="en-US"/>
          </a:p>
        </p:txBody>
      </p:sp>
      <p:sp>
        <p:nvSpPr>
          <p:cNvPr id="6" name="Rectangle 5"/>
          <p:cNvSpPr/>
          <p:nvPr/>
        </p:nvSpPr>
        <p:spPr>
          <a:xfrm>
            <a:off x="2029968" y="365050"/>
            <a:ext cx="9061704" cy="1210588"/>
          </a:xfrm>
          <a:prstGeom prst="rect">
            <a:avLst/>
          </a:prstGeom>
        </p:spPr>
        <p:txBody>
          <a:bodyPr wrap="square">
            <a:spAutoFit/>
          </a:bodyPr>
          <a:lstStyle/>
          <a:p>
            <a:pPr algn="just" rtl="1">
              <a:lnSpc>
                <a:spcPct val="150000"/>
              </a:lnSpc>
              <a:spcAft>
                <a:spcPts val="800"/>
              </a:spcAft>
            </a:pPr>
            <a:r>
              <a:rPr lang="ar-SA"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وبما أن المستوي الثانوي أعلى من نصف مشبع نختار أعلى قيمة  </a:t>
            </a:r>
            <a:r>
              <a:rPr lang="ar-IQ"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الى قيمة </a:t>
            </a:r>
            <a:r>
              <a:rPr lang="en-US"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J</a:t>
            </a:r>
          </a:p>
          <a:p>
            <a:pPr algn="ct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أذن رمز الحالة هو  </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 </a:t>
            </a:r>
            <a:r>
              <a:rPr lang="en-US"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(3/2</a:t>
            </a:r>
            <a:r>
              <a:rPr lang="en-US" sz="2400" baseline="-25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p:cNvSpPr/>
          <p:nvPr/>
        </p:nvSpPr>
        <p:spPr>
          <a:xfrm>
            <a:off x="1188720" y="1697613"/>
            <a:ext cx="10296144" cy="5160387"/>
          </a:xfrm>
          <a:prstGeom prst="rect">
            <a:avLst/>
          </a:prstGeom>
        </p:spPr>
        <p:txBody>
          <a:bodyPr wrap="square">
            <a:spAutoFit/>
          </a:bodyPr>
          <a:lstStyle/>
          <a:p>
            <a:pPr>
              <a:lnSpc>
                <a:spcPct val="150000"/>
              </a:lnSpc>
              <a:spcAft>
                <a:spcPts val="800"/>
              </a:spcAft>
            </a:pPr>
            <a:r>
              <a:rPr lang="en-US" sz="20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7</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  1S</a:t>
            </a:r>
            <a:r>
              <a:rPr lang="en-US" sz="20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2S</a:t>
            </a:r>
            <a:r>
              <a:rPr lang="en-US" sz="20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t>
            </a:r>
            <a:r>
              <a:rPr lang="en-US" sz="20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a:lnSpc>
                <a:spcPct val="150000"/>
              </a:lnSpc>
              <a:spcAft>
                <a:spcPts val="800"/>
              </a:spcAft>
            </a:pP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Σm</a:t>
            </a:r>
            <a:r>
              <a:rPr lang="en-US" sz="2000" baseline="-25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t>
            </a:r>
            <a:r>
              <a:rPr lang="en-US" sz="20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1(+1) +1(0) +1(-1)=  0 </a:t>
            </a:r>
            <a:endParaRPr lang="en-US" sz="2000" dirty="0">
              <a:latin typeface="Times New Roman" panose="02020603050405020304" pitchFamily="18" charset="0"/>
              <a:cs typeface="Times New Roman" panose="02020603050405020304" pitchFamily="18" charset="0"/>
            </a:endParaRPr>
          </a:p>
          <a:p>
            <a:pPr algn="just" rtl="1">
              <a:lnSpc>
                <a:spcPct val="150000"/>
              </a:lnSpc>
              <a:spcAft>
                <a:spcPts val="800"/>
              </a:spcAft>
            </a:pPr>
            <a:r>
              <a:rPr lang="ar-SA"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بما </a:t>
            </a:r>
            <a:r>
              <a:rPr lang="ar-SA"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أن قيمة </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L=0</a:t>
            </a:r>
            <a:r>
              <a:rPr lang="ar-SA"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أذن رمز الحالة الرئيسي </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t>
            </a:r>
          </a:p>
          <a:p>
            <a:pPr rtl="1">
              <a:lnSpc>
                <a:spcPct val="150000"/>
              </a:lnSpc>
              <a:spcAft>
                <a:spcPts val="800"/>
              </a:spcAft>
            </a:pP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 Σ ms =  1(+1/2) + 1(+1/2) + 1(+1/2) = 3/2</a:t>
            </a:r>
          </a:p>
          <a:p>
            <a:pPr rtl="1">
              <a:lnSpc>
                <a:spcPct val="150000"/>
              </a:lnSpc>
              <a:spcAft>
                <a:spcPts val="800"/>
              </a:spcAft>
            </a:pP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2S+1 = (2*3/2) +1=4</a:t>
            </a:r>
          </a:p>
          <a:p>
            <a:pPr rtl="1">
              <a:lnSpc>
                <a:spcPct val="150000"/>
              </a:lnSpc>
              <a:spcAft>
                <a:spcPts val="800"/>
              </a:spcAft>
            </a:pP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J= (L+S) ,……,(L-S)</a:t>
            </a:r>
          </a:p>
          <a:p>
            <a:pPr rtl="1">
              <a:lnSpc>
                <a:spcPct val="150000"/>
              </a:lnSpc>
              <a:spcAft>
                <a:spcPts val="800"/>
              </a:spcAft>
            </a:pP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3/2 ,………, -3/2</a:t>
            </a:r>
          </a:p>
          <a:p>
            <a:pPr algn="just" rtl="1">
              <a:lnSpc>
                <a:spcPct val="150000"/>
              </a:lnSpc>
              <a:spcAft>
                <a:spcPts val="800"/>
              </a:spcAft>
            </a:pPr>
            <a:r>
              <a:rPr lang="ar-SA"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وبما أن الغلاف الثانوي نصف مشبع فنختار القيمة ل </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J= 3/2</a:t>
            </a:r>
          </a:p>
          <a:p>
            <a:pPr algn="ct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إذن رمز الحالة هو </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 </a:t>
            </a:r>
            <a:r>
              <a:rPr lang="en-US"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3/2</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2213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6A5AB7-2C07-4570-A09B-E9D16F554B09}" type="slidenum">
              <a:rPr lang="en-US" smtClean="0"/>
              <a:t>24</a:t>
            </a:fld>
            <a:endParaRPr lang="en-US"/>
          </a:p>
        </p:txBody>
      </p:sp>
      <p:sp>
        <p:nvSpPr>
          <p:cNvPr id="5" name="Rectangle 4"/>
          <p:cNvSpPr/>
          <p:nvPr/>
        </p:nvSpPr>
        <p:spPr>
          <a:xfrm>
            <a:off x="1801368" y="630798"/>
            <a:ext cx="9418320" cy="5180905"/>
          </a:xfrm>
          <a:prstGeom prst="rect">
            <a:avLst/>
          </a:prstGeom>
        </p:spPr>
        <p:txBody>
          <a:bodyPr wrap="square">
            <a:spAutoFit/>
          </a:bodyPr>
          <a:lstStyle/>
          <a:p>
            <a:pPr algn="just"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ولهذا لغرض تعيين رمز الحالة للذرة في حالتها المستقرة ( </a:t>
            </a:r>
            <a:r>
              <a:rPr lang="ar-IQ"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المستقرة</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Ground State</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يجب اتباع قواعد هوند عندما  يراد تعيين رمز الحالة ويمكن تلخيصها بما يلي:</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50000"/>
              </a:lnSpc>
              <a:spcBef>
                <a:spcPts val="0"/>
              </a:spcBef>
              <a:spcAft>
                <a:spcPts val="0"/>
              </a:spcAft>
              <a:buFont typeface="+mj-lt"/>
              <a:buAutoNum type="arabicPeriod"/>
              <a:tabLst>
                <a:tab pos="457200" algn="l"/>
              </a:tabLs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تتوزع الألكترونات في الأوربيتالات المتساوية الطاقة قدر المستطاع كي تصبح قيمة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وبالتالي قيمة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(2S+1)</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أكبر مايمكن .</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50000"/>
              </a:lnSpc>
              <a:spcBef>
                <a:spcPts val="0"/>
              </a:spcBef>
              <a:spcAft>
                <a:spcPts val="0"/>
              </a:spcAft>
              <a:buFont typeface="+mj-lt"/>
              <a:buAutoNum type="arabicPeriod"/>
              <a:tabLst>
                <a:tab pos="457200" algn="l"/>
              </a:tabLs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تترتب الألكترونات في الأوربيتالات بحيث يبدأ بالأوربيتال الذي له أكبر قيمة لعدد الكم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
            </a:r>
            <a:r>
              <a:rPr lang="en-US"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ℓ</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lgn="just" rtl="1">
              <a:lnSpc>
                <a:spcPct val="150000"/>
              </a:lnSpc>
              <a:spcBef>
                <a:spcPts val="0"/>
              </a:spcBef>
              <a:spcAft>
                <a:spcPts val="0"/>
              </a:spcAft>
              <a:buFont typeface="+mj-lt"/>
              <a:buAutoNum type="arabicPeriod"/>
              <a:tabLst>
                <a:tab pos="457200" algn="l"/>
              </a:tabLs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تؤخذ قيم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J</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كما يلي :</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marR="504825" lvl="0" indent="-342900" algn="just" rtl="1">
              <a:lnSpc>
                <a:spcPct val="150000"/>
              </a:lnSpc>
              <a:spcBef>
                <a:spcPts val="0"/>
              </a:spcBef>
              <a:spcAft>
                <a:spcPts val="0"/>
              </a:spcAft>
              <a:buFont typeface="+mj-cs"/>
              <a:buAutoNum type="arabic1Minus"/>
              <a:tabLst>
                <a:tab pos="504825" algn="l"/>
              </a:tabLs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إذا كان الغلاف نصف مشبع أو أكثر من نصف مشبع تؤخذ قيمة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(L+S)</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marR="504825" lvl="0" indent="-342900" algn="just" rtl="1">
              <a:lnSpc>
                <a:spcPct val="150000"/>
              </a:lnSpc>
              <a:spcBef>
                <a:spcPts val="0"/>
              </a:spcBef>
              <a:spcAft>
                <a:spcPts val="0"/>
              </a:spcAft>
              <a:buFont typeface="+mj-cs"/>
              <a:buAutoNum type="arabic1Minus"/>
              <a:tabLst>
                <a:tab pos="504825" algn="l"/>
              </a:tabLs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إذا كان الغلاف أقل من نصف مشبع نأخذ قيمة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(L-S)</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ar-IQ"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R="504825" lvl="0" algn="just" rtl="1">
              <a:lnSpc>
                <a:spcPct val="150000"/>
              </a:lnSpc>
              <a:spcBef>
                <a:spcPts val="0"/>
              </a:spcBef>
              <a:spcAft>
                <a:spcPts val="0"/>
              </a:spcAft>
              <a:tabLst>
                <a:tab pos="504825" algn="l"/>
              </a:tabLst>
            </a:pP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ج</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إذا كان الغلاف مشبع نأخذ قيمة واحدة  وهي الصفر.</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3739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6273" y="898430"/>
            <a:ext cx="9328340" cy="665194"/>
          </a:xfrm>
        </p:spPr>
        <p:txBody>
          <a:bodyPr>
            <a:normAutofit/>
          </a:bodyPr>
          <a:lstStyle/>
          <a:p>
            <a:pPr algn="r" rtl="1"/>
            <a:r>
              <a:rPr lang="ar-SA" sz="2800" b="1" dirty="0">
                <a:latin typeface="Times New Roman" panose="02020603050405020304" pitchFamily="18" charset="0"/>
                <a:cs typeface="Times New Roman" panose="02020603050405020304" pitchFamily="18" charset="0"/>
              </a:rPr>
              <a:t>رموز الحالة للذرات المثارة </a:t>
            </a:r>
            <a:r>
              <a:rPr lang="en-US" sz="2800" b="1" i="1" dirty="0">
                <a:latin typeface="Times New Roman" panose="02020603050405020304" pitchFamily="18" charset="0"/>
                <a:cs typeface="Times New Roman" panose="02020603050405020304" pitchFamily="18" charset="0"/>
              </a:rPr>
              <a:t>Term Symbols of Excited Atoms </a:t>
            </a:r>
            <a:r>
              <a:rPr lang="en-US" sz="2800" i="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3" y="2157984"/>
            <a:ext cx="8915400" cy="2670048"/>
          </a:xfrm>
        </p:spPr>
        <p:txBody>
          <a:bodyPr>
            <a:normAutofit/>
          </a:bodyPr>
          <a:lstStyle/>
          <a:p>
            <a:pPr algn="r" rtl="1">
              <a:lnSpc>
                <a:spcPct val="150000"/>
              </a:lnSpc>
            </a:pPr>
            <a:r>
              <a:rPr lang="ar-SA" sz="2400" dirty="0">
                <a:latin typeface="Times New Roman" panose="02020603050405020304" pitchFamily="18" charset="0"/>
                <a:cs typeface="Times New Roman" panose="02020603050405020304" pitchFamily="18" charset="0"/>
              </a:rPr>
              <a:t>قد ينتقل ألكترون أو أكثر من أوربيتال إلى آخر في الذرات المثارة ( المتهيجة ) بدون تغير في إتجاه الحركة البرمية , لذلك تكون هناك إحتمالات كثيرة للترتيب الألكتروني في هذه الذرات فلو أخذنا مثلا </a:t>
            </a:r>
            <a:r>
              <a:rPr lang="en-US" sz="2400" baseline="-25000" dirty="0">
                <a:latin typeface="Times New Roman" panose="02020603050405020304" pitchFamily="18" charset="0"/>
                <a:cs typeface="Times New Roman" panose="02020603050405020304" pitchFamily="18" charset="0"/>
              </a:rPr>
              <a:t>23</a:t>
            </a:r>
            <a:r>
              <a:rPr lang="en-US" sz="2400" dirty="0">
                <a:latin typeface="Times New Roman" panose="02020603050405020304" pitchFamily="18" charset="0"/>
                <a:cs typeface="Times New Roman" panose="02020603050405020304" pitchFamily="18" charset="0"/>
              </a:rPr>
              <a:t>V </a:t>
            </a:r>
            <a:r>
              <a:rPr lang="en-US" sz="2400" baseline="30000" dirty="0">
                <a:latin typeface="Times New Roman" panose="02020603050405020304" pitchFamily="18" charset="0"/>
                <a:cs typeface="Times New Roman" panose="02020603050405020304" pitchFamily="18" charset="0"/>
              </a:rPr>
              <a:t>3+</a:t>
            </a:r>
            <a:r>
              <a:rPr lang="ar-SA" sz="2400" dirty="0">
                <a:latin typeface="Times New Roman" panose="02020603050405020304" pitchFamily="18" charset="0"/>
                <a:cs typeface="Times New Roman" panose="02020603050405020304" pitchFamily="18" charset="0"/>
              </a:rPr>
              <a:t>  فنلاحظ إنه يحتوي على ألكترونين في أوربيتال </a:t>
            </a:r>
            <a:r>
              <a:rPr lang="en-US" sz="2400" dirty="0">
                <a:latin typeface="Times New Roman" panose="02020603050405020304" pitchFamily="18" charset="0"/>
                <a:cs typeface="Times New Roman" panose="02020603050405020304" pitchFamily="18" charset="0"/>
              </a:rPr>
              <a:t>3d</a:t>
            </a:r>
            <a:r>
              <a:rPr lang="ar-SA" sz="2400" dirty="0">
                <a:latin typeface="Times New Roman" panose="02020603050405020304" pitchFamily="18" charset="0"/>
                <a:cs typeface="Times New Roman" panose="02020603050405020304" pitchFamily="18" charset="0"/>
              </a:rPr>
              <a:t> ويكون الترتيب الألكتروني كالآتي</a:t>
            </a:r>
            <a:r>
              <a:rPr lang="ar-SA"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25</a:t>
            </a:fld>
            <a:endParaRPr lang="en-US"/>
          </a:p>
        </p:txBody>
      </p:sp>
    </p:spTree>
    <p:extLst>
      <p:ext uri="{BB962C8B-B14F-4D97-AF65-F5344CB8AC3E}">
        <p14:creationId xmlns:p14="http://schemas.microsoft.com/office/powerpoint/2010/main" val="2988404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6A5AB7-2C07-4570-A09B-E9D16F554B09}" type="slidenum">
              <a:rPr lang="en-US" smtClean="0"/>
              <a:t>26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319574493"/>
              </p:ext>
            </p:extLst>
          </p:nvPr>
        </p:nvGraphicFramePr>
        <p:xfrm>
          <a:off x="1920240" y="906021"/>
          <a:ext cx="9400031" cy="5595362"/>
        </p:xfrm>
        <a:graphic>
          <a:graphicData uri="http://schemas.openxmlformats.org/drawingml/2006/table">
            <a:tbl>
              <a:tblPr rtl="1" firstRow="1" firstCol="1" lastRow="1" lastCol="1" bandRow="1" bandCol="1"/>
              <a:tblGrid>
                <a:gridCol w="843837"/>
                <a:gridCol w="844899"/>
                <a:gridCol w="844899"/>
                <a:gridCol w="844899"/>
                <a:gridCol w="844899"/>
                <a:gridCol w="844899"/>
                <a:gridCol w="847022"/>
                <a:gridCol w="847022"/>
                <a:gridCol w="847022"/>
                <a:gridCol w="635797"/>
                <a:gridCol w="1154836"/>
              </a:tblGrid>
              <a:tr h="559536">
                <a:tc gridSpan="10">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rtl="1">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t>
                      </a:r>
                      <a:r>
                        <a:rPr lang="en-US" sz="2400" b="1" baseline="-25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ℓ</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536">
                <a:tc>
                  <a:txBody>
                    <a:bodyPr/>
                    <a:lstStyle/>
                    <a:p>
                      <a:pPr marL="0" marR="0" algn="ctr" rtl="1">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536">
                <a:tc>
                  <a:txBody>
                    <a:bodyPr/>
                    <a:lstStyle/>
                    <a:p>
                      <a:pPr marL="0" marR="0" algn="ctr" rtl="1">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536">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536">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536">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ar-SA"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536">
                <a:tc>
                  <a:txBody>
                    <a:bodyPr/>
                    <a:lstStyle/>
                    <a:p>
                      <a:pPr marL="0" marR="0" algn="ctr" rtl="1">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536">
                <a:tc>
                  <a:txBody>
                    <a:bodyPr/>
                    <a:lstStyle/>
                    <a:p>
                      <a:pPr marL="0" marR="0" algn="ctr" rtl="1">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2S+1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9074">
                <a:tc>
                  <a:txBody>
                    <a:bodyPr/>
                    <a:lstStyle/>
                    <a:p>
                      <a:pPr marL="0" marR="0" algn="ctr" rtl="1">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baseline="30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baseline="30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baseline="30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baseline="30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baseline="30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800"/>
                        </a:spcAft>
                      </a:pPr>
                      <a:r>
                        <a:rPr lang="en-US" sz="2400" b="1" baseline="30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80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Term Symbol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34019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6A5AB7-2C07-4570-A09B-E9D16F554B09}" type="slidenum">
              <a:rPr lang="en-US" smtClean="0"/>
              <a:t>27</a:t>
            </a:fld>
            <a:endParaRPr lang="en-US"/>
          </a:p>
        </p:txBody>
      </p:sp>
      <p:sp>
        <p:nvSpPr>
          <p:cNvPr id="5" name="Rectangle 4"/>
          <p:cNvSpPr/>
          <p:nvPr/>
        </p:nvSpPr>
        <p:spPr>
          <a:xfrm>
            <a:off x="1911096" y="1100158"/>
            <a:ext cx="9491472" cy="4380686"/>
          </a:xfrm>
          <a:prstGeom prst="rect">
            <a:avLst/>
          </a:prstGeom>
        </p:spPr>
        <p:txBody>
          <a:bodyPr wrap="square">
            <a:spAutoFit/>
          </a:bodyPr>
          <a:lstStyle/>
          <a:p>
            <a:pPr algn="just"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إذن هناك أربعة رموز للحالات المثارة </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فالترتيب الطاقي لرموز الحالات المثارة يكون كالآتي:</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أقل طاقة )  </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t>
            </a:r>
            <a:r>
              <a:rPr lang="ar-IQ"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أعلى طاقة )</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فالحالة </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تكون فيها الذرة أكثر </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إستقرارا</a:t>
            </a:r>
            <a:r>
              <a:rPr lang="ar-IQ"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لكونها أقل طاقة .</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أن الترتيب الطاقي للحالة المثارة المستخرجة يعتمد على </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مايأتي:</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50000"/>
              </a:lnSpc>
              <a:spcBef>
                <a:spcPts val="0"/>
              </a:spcBef>
              <a:spcAft>
                <a:spcPts val="0"/>
              </a:spcAft>
              <a:buFont typeface="+mj-lt"/>
              <a:buAutoNum type="arabicPeriod"/>
              <a:tabLst>
                <a:tab pos="457200" algn="l"/>
              </a:tabLs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كلما إزدادت قيمة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(2S+1)</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يكون الرمز أقل طاقة .</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50000"/>
              </a:lnSpc>
              <a:spcBef>
                <a:spcPts val="0"/>
              </a:spcBef>
              <a:spcAft>
                <a:spcPts val="0"/>
              </a:spcAft>
              <a:buFont typeface="+mj-lt"/>
              <a:buAutoNum type="arabicPeriod"/>
              <a:tabLst>
                <a:tab pos="457200" algn="l"/>
              </a:tabLs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إذا تساوت قيمة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(2S+1)</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فالذي له قيمة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أكبر يكون أقل </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طاقة.</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5965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77824"/>
            <a:ext cx="8915400" cy="5669280"/>
          </a:xfrm>
        </p:spPr>
        <p:txBody>
          <a:bodyPr>
            <a:noAutofit/>
          </a:bodyPr>
          <a:lstStyle/>
          <a:p>
            <a:pPr marL="0" indent="0" algn="r" rtl="1">
              <a:lnSpc>
                <a:spcPct val="150000"/>
              </a:lnSpc>
              <a:buNone/>
            </a:pPr>
            <a:r>
              <a:rPr lang="ar-SA" sz="2400" dirty="0">
                <a:latin typeface="Times New Roman" panose="02020603050405020304" pitchFamily="18" charset="0"/>
                <a:cs typeface="Times New Roman" panose="02020603050405020304" pitchFamily="18" charset="0"/>
              </a:rPr>
              <a:t>ووجد العلماء تفسير لما كانوا يسمونه من قبل مجموعة</a:t>
            </a:r>
            <a:r>
              <a:rPr lang="en-US" sz="2400" dirty="0">
                <a:latin typeface="Times New Roman" panose="02020603050405020304" pitchFamily="18" charset="0"/>
                <a:cs typeface="Times New Roman" panose="02020603050405020304" pitchFamily="18" charset="0"/>
              </a:rPr>
              <a:t> K </a:t>
            </a:r>
            <a:r>
              <a:rPr lang="ar-SA" sz="2400" dirty="0">
                <a:latin typeface="Times New Roman" panose="02020603050405020304" pitchFamily="18" charset="0"/>
                <a:cs typeface="Times New Roman" panose="02020603050405020304" pitchFamily="18" charset="0"/>
              </a:rPr>
              <a:t>أو مجموعة</a:t>
            </a:r>
            <a:r>
              <a:rPr lang="en-US" sz="2400" dirty="0">
                <a:latin typeface="Times New Roman" panose="02020603050405020304" pitchFamily="18" charset="0"/>
                <a:cs typeface="Times New Roman" panose="02020603050405020304" pitchFamily="18" charset="0"/>
              </a:rPr>
              <a:t> L </a:t>
            </a:r>
            <a:r>
              <a:rPr lang="ar-SA" sz="2400" dirty="0">
                <a:latin typeface="Times New Roman" panose="02020603050405020304" pitchFamily="18" charset="0"/>
                <a:cs typeface="Times New Roman" panose="02020603050405020304" pitchFamily="18" charset="0"/>
              </a:rPr>
              <a:t>، على النحو التالي</a:t>
            </a:r>
            <a:r>
              <a:rPr lang="en-US" sz="2400" dirty="0">
                <a:latin typeface="Times New Roman" panose="02020603050405020304" pitchFamily="18" charset="0"/>
                <a:cs typeface="Times New Roman" panose="02020603050405020304" pitchFamily="18" charset="0"/>
              </a:rPr>
              <a:t>:</a:t>
            </a:r>
          </a:p>
          <a:p>
            <a:pPr lvl="0" algn="r" rtl="1">
              <a:lnSpc>
                <a:spcPct val="150000"/>
              </a:lnSpc>
            </a:pPr>
            <a:r>
              <a:rPr lang="ar-SA" sz="2400" dirty="0">
                <a:latin typeface="Times New Roman" panose="02020603050405020304" pitchFamily="18" charset="0"/>
                <a:cs typeface="Times New Roman" panose="02020603050405020304" pitchFamily="18" charset="0"/>
              </a:rPr>
              <a:t>المدارات الذرية التي لها</a:t>
            </a:r>
            <a:r>
              <a:rPr lang="en-US" sz="2400" dirty="0">
                <a:latin typeface="Times New Roman" panose="02020603050405020304" pitchFamily="18" charset="0"/>
                <a:cs typeface="Times New Roman" panose="02020603050405020304" pitchFamily="18" charset="0"/>
              </a:rPr>
              <a:t> n = 1 </a:t>
            </a:r>
            <a:r>
              <a:rPr lang="ar-SA" sz="2400" dirty="0">
                <a:latin typeface="Times New Roman" panose="02020603050405020304" pitchFamily="18" charset="0"/>
                <a:cs typeface="Times New Roman" panose="02020603050405020304" pitchFamily="18" charset="0"/>
              </a:rPr>
              <a:t>يطلق عليها </a:t>
            </a:r>
            <a:r>
              <a:rPr lang="ar-SA" sz="2400" dirty="0" smtClean="0">
                <a:latin typeface="Times New Roman" panose="02020603050405020304" pitchFamily="18" charset="0"/>
                <a:cs typeface="Times New Roman" panose="02020603050405020304" pitchFamily="18" charset="0"/>
              </a:rPr>
              <a:t>الغلاف</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K</a:t>
            </a:r>
            <a:endParaRPr lang="ar-IQ" sz="2400" dirty="0" smtClean="0">
              <a:latin typeface="Times New Roman" panose="02020603050405020304" pitchFamily="18" charset="0"/>
              <a:cs typeface="Times New Roman" panose="02020603050405020304" pitchFamily="18" charset="0"/>
            </a:endParaRPr>
          </a:p>
          <a:p>
            <a:pPr lvl="0" algn="r" rtl="1">
              <a:lnSpc>
                <a:spcPct val="150000"/>
              </a:lnSpc>
            </a:pPr>
            <a:r>
              <a:rPr lang="ar-SA" sz="2400" dirty="0" smtClean="0">
                <a:latin typeface="Times New Roman" panose="02020603050405020304" pitchFamily="18" charset="0"/>
                <a:cs typeface="Times New Roman" panose="02020603050405020304" pitchFamily="18" charset="0"/>
              </a:rPr>
              <a:t>المدارات </a:t>
            </a:r>
            <a:r>
              <a:rPr lang="ar-SA" sz="2400" dirty="0">
                <a:latin typeface="Times New Roman" panose="02020603050405020304" pitchFamily="18" charset="0"/>
                <a:cs typeface="Times New Roman" panose="02020603050405020304" pitchFamily="18" charset="0"/>
              </a:rPr>
              <a:t>الذرية التي لها</a:t>
            </a:r>
            <a:r>
              <a:rPr lang="en-US" sz="2400" dirty="0">
                <a:latin typeface="Times New Roman" panose="02020603050405020304" pitchFamily="18" charset="0"/>
                <a:cs typeface="Times New Roman" panose="02020603050405020304" pitchFamily="18" charset="0"/>
              </a:rPr>
              <a:t> n = 2 </a:t>
            </a:r>
            <a:r>
              <a:rPr lang="ar-SA" sz="2400" dirty="0">
                <a:latin typeface="Times New Roman" panose="02020603050405020304" pitchFamily="18" charset="0"/>
                <a:cs typeface="Times New Roman" panose="02020603050405020304" pitchFamily="18" charset="0"/>
              </a:rPr>
              <a:t>يطلق عليها </a:t>
            </a:r>
            <a:r>
              <a:rPr lang="ar-SA" sz="2400" dirty="0" smtClean="0">
                <a:latin typeface="Times New Roman" panose="02020603050405020304" pitchFamily="18" charset="0"/>
                <a:cs typeface="Times New Roman" panose="02020603050405020304" pitchFamily="18" charset="0"/>
              </a:rPr>
              <a:t>الغلاف</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L</a:t>
            </a:r>
            <a:endParaRPr lang="en-US" sz="2400" dirty="0">
              <a:latin typeface="Times New Roman" panose="02020603050405020304" pitchFamily="18" charset="0"/>
              <a:cs typeface="Times New Roman" panose="02020603050405020304" pitchFamily="18" charset="0"/>
            </a:endParaRPr>
          </a:p>
          <a:p>
            <a:pPr lvl="0" algn="r" rtl="1">
              <a:lnSpc>
                <a:spcPct val="150000"/>
              </a:lnSpc>
            </a:pPr>
            <a:r>
              <a:rPr lang="ar-SA" sz="2400" dirty="0">
                <a:latin typeface="Times New Roman" panose="02020603050405020304" pitchFamily="18" charset="0"/>
                <a:cs typeface="Times New Roman" panose="02020603050405020304" pitchFamily="18" charset="0"/>
              </a:rPr>
              <a:t>المدارات الذرية التي لها</a:t>
            </a:r>
            <a:r>
              <a:rPr lang="en-US" sz="2400" dirty="0">
                <a:latin typeface="Times New Roman" panose="02020603050405020304" pitchFamily="18" charset="0"/>
                <a:cs typeface="Times New Roman" panose="02020603050405020304" pitchFamily="18" charset="0"/>
              </a:rPr>
              <a:t> n = 3 </a:t>
            </a:r>
            <a:r>
              <a:rPr lang="ar-SA" sz="2400" dirty="0">
                <a:latin typeface="Times New Roman" panose="02020603050405020304" pitchFamily="18" charset="0"/>
                <a:cs typeface="Times New Roman" panose="02020603050405020304" pitchFamily="18" charset="0"/>
              </a:rPr>
              <a:t>يطلق عليها </a:t>
            </a:r>
            <a:r>
              <a:rPr lang="ar-SA" sz="2400" dirty="0" smtClean="0">
                <a:latin typeface="Times New Roman" panose="02020603050405020304" pitchFamily="18" charset="0"/>
                <a:cs typeface="Times New Roman" panose="02020603050405020304" pitchFamily="18" charset="0"/>
              </a:rPr>
              <a:t>الغلاف</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M</a:t>
            </a:r>
            <a:endParaRPr lang="en-US" sz="2400" dirty="0">
              <a:latin typeface="Times New Roman" panose="02020603050405020304" pitchFamily="18" charset="0"/>
              <a:cs typeface="Times New Roman" panose="02020603050405020304" pitchFamily="18" charset="0"/>
            </a:endParaRPr>
          </a:p>
          <a:p>
            <a:pPr lvl="0" algn="r" rtl="1">
              <a:lnSpc>
                <a:spcPct val="150000"/>
              </a:lnSpc>
            </a:pPr>
            <a:r>
              <a:rPr lang="ar-SA" sz="2400" dirty="0">
                <a:latin typeface="Times New Roman" panose="02020603050405020304" pitchFamily="18" charset="0"/>
                <a:cs typeface="Times New Roman" panose="02020603050405020304" pitchFamily="18" charset="0"/>
              </a:rPr>
              <a:t>المدارات الذرية التي لها</a:t>
            </a:r>
            <a:r>
              <a:rPr lang="en-US" sz="2400" dirty="0">
                <a:latin typeface="Times New Roman" panose="02020603050405020304" pitchFamily="18" charset="0"/>
                <a:cs typeface="Times New Roman" panose="02020603050405020304" pitchFamily="18" charset="0"/>
              </a:rPr>
              <a:t> n = 4 </a:t>
            </a:r>
            <a:r>
              <a:rPr lang="ar-SA" sz="2400" dirty="0">
                <a:latin typeface="Times New Roman" panose="02020603050405020304" pitchFamily="18" charset="0"/>
                <a:cs typeface="Times New Roman" panose="02020603050405020304" pitchFamily="18" charset="0"/>
              </a:rPr>
              <a:t>يطلق عليها </a:t>
            </a:r>
            <a:r>
              <a:rPr lang="ar-SA" sz="2400" dirty="0" smtClean="0">
                <a:latin typeface="Times New Roman" panose="02020603050405020304" pitchFamily="18" charset="0"/>
                <a:cs typeface="Times New Roman" panose="02020603050405020304" pitchFamily="18" charset="0"/>
              </a:rPr>
              <a:t>الغلاف</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N</a:t>
            </a:r>
            <a:endParaRPr lang="en-US" sz="2400" dirty="0">
              <a:latin typeface="Times New Roman" panose="02020603050405020304" pitchFamily="18" charset="0"/>
              <a:cs typeface="Times New Roman" panose="02020603050405020304" pitchFamily="18" charset="0"/>
            </a:endParaRPr>
          </a:p>
          <a:p>
            <a:pPr lvl="0" algn="r" rtl="1">
              <a:lnSpc>
                <a:spcPct val="150000"/>
              </a:lnSpc>
            </a:pPr>
            <a:r>
              <a:rPr lang="ar-SA" sz="2400" dirty="0">
                <a:latin typeface="Times New Roman" panose="02020603050405020304" pitchFamily="18" charset="0"/>
                <a:cs typeface="Times New Roman" panose="02020603050405020304" pitchFamily="18" charset="0"/>
              </a:rPr>
              <a:t>المدارات الذرية التي لها</a:t>
            </a:r>
            <a:r>
              <a:rPr lang="en-US" sz="2400" dirty="0">
                <a:latin typeface="Times New Roman" panose="02020603050405020304" pitchFamily="18" charset="0"/>
                <a:cs typeface="Times New Roman" panose="02020603050405020304" pitchFamily="18" charset="0"/>
              </a:rPr>
              <a:t> n = 5 </a:t>
            </a:r>
            <a:r>
              <a:rPr lang="ar-SA" sz="2400" dirty="0">
                <a:latin typeface="Times New Roman" panose="02020603050405020304" pitchFamily="18" charset="0"/>
                <a:cs typeface="Times New Roman" panose="02020603050405020304" pitchFamily="18" charset="0"/>
              </a:rPr>
              <a:t>يطلق عليها </a:t>
            </a:r>
            <a:r>
              <a:rPr lang="ar-SA" sz="2400" dirty="0" smtClean="0">
                <a:latin typeface="Times New Roman" panose="02020603050405020304" pitchFamily="18" charset="0"/>
                <a:cs typeface="Times New Roman" panose="02020603050405020304" pitchFamily="18" charset="0"/>
              </a:rPr>
              <a:t>الغلاف</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O</a:t>
            </a:r>
            <a:endParaRPr lang="en-US" sz="2400" dirty="0">
              <a:latin typeface="Times New Roman" panose="02020603050405020304" pitchFamily="18" charset="0"/>
              <a:cs typeface="Times New Roman" panose="02020603050405020304" pitchFamily="18" charset="0"/>
            </a:endParaRPr>
          </a:p>
          <a:p>
            <a:pPr lvl="0" algn="r" rtl="1">
              <a:lnSpc>
                <a:spcPct val="150000"/>
              </a:lnSpc>
            </a:pPr>
            <a:r>
              <a:rPr lang="ar-SA" sz="2400" dirty="0">
                <a:latin typeface="Times New Roman" panose="02020603050405020304" pitchFamily="18" charset="0"/>
                <a:cs typeface="Times New Roman" panose="02020603050405020304" pitchFamily="18" charset="0"/>
              </a:rPr>
              <a:t>المدارات الذرية التي لها</a:t>
            </a:r>
            <a:r>
              <a:rPr lang="en-US" sz="2400" dirty="0">
                <a:latin typeface="Times New Roman" panose="02020603050405020304" pitchFamily="18" charset="0"/>
                <a:cs typeface="Times New Roman" panose="02020603050405020304" pitchFamily="18" charset="0"/>
              </a:rPr>
              <a:t> n = 6 </a:t>
            </a:r>
            <a:r>
              <a:rPr lang="ar-SA" sz="2400" dirty="0">
                <a:latin typeface="Times New Roman" panose="02020603050405020304" pitchFamily="18" charset="0"/>
                <a:cs typeface="Times New Roman" panose="02020603050405020304" pitchFamily="18" charset="0"/>
              </a:rPr>
              <a:t>يطلق عليها </a:t>
            </a:r>
            <a:r>
              <a:rPr lang="ar-SA" sz="2400" dirty="0" smtClean="0">
                <a:latin typeface="Times New Roman" panose="02020603050405020304" pitchFamily="18" charset="0"/>
                <a:cs typeface="Times New Roman" panose="02020603050405020304" pitchFamily="18" charset="0"/>
              </a:rPr>
              <a:t>الغلاف</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P</a:t>
            </a:r>
            <a:endParaRPr lang="en-US" sz="2400" dirty="0">
              <a:latin typeface="Times New Roman" panose="02020603050405020304" pitchFamily="18" charset="0"/>
              <a:cs typeface="Times New Roman" panose="02020603050405020304" pitchFamily="18" charset="0"/>
            </a:endParaRPr>
          </a:p>
          <a:p>
            <a:pPr lvl="0" algn="r" rtl="1">
              <a:lnSpc>
                <a:spcPct val="150000"/>
              </a:lnSpc>
            </a:pPr>
            <a:r>
              <a:rPr lang="ar-SA" sz="2400" dirty="0">
                <a:latin typeface="Times New Roman" panose="02020603050405020304" pitchFamily="18" charset="0"/>
                <a:cs typeface="Times New Roman" panose="02020603050405020304" pitchFamily="18" charset="0"/>
              </a:rPr>
              <a:t>المدارات الذرية التي لها</a:t>
            </a:r>
            <a:r>
              <a:rPr lang="en-US" sz="2400" dirty="0">
                <a:latin typeface="Times New Roman" panose="02020603050405020304" pitchFamily="18" charset="0"/>
                <a:cs typeface="Times New Roman" panose="02020603050405020304" pitchFamily="18" charset="0"/>
              </a:rPr>
              <a:t> n = 7 </a:t>
            </a:r>
            <a:r>
              <a:rPr lang="ar-SA" sz="2400" dirty="0">
                <a:latin typeface="Times New Roman" panose="02020603050405020304" pitchFamily="18" charset="0"/>
                <a:cs typeface="Times New Roman" panose="02020603050405020304" pitchFamily="18" charset="0"/>
              </a:rPr>
              <a:t>يطلق عليها </a:t>
            </a:r>
            <a:r>
              <a:rPr lang="ar-SA" sz="2400" dirty="0" smtClean="0">
                <a:latin typeface="Times New Roman" panose="02020603050405020304" pitchFamily="18" charset="0"/>
                <a:cs typeface="Times New Roman" panose="02020603050405020304" pitchFamily="18" charset="0"/>
              </a:rPr>
              <a:t>الغلاف</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Q</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3</a:t>
            </a:fld>
            <a:endParaRPr lang="en-US"/>
          </a:p>
        </p:txBody>
      </p:sp>
    </p:spTree>
    <p:extLst>
      <p:ext uri="{BB962C8B-B14F-4D97-AF65-F5344CB8AC3E}">
        <p14:creationId xmlns:p14="http://schemas.microsoft.com/office/powerpoint/2010/main" val="1566881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8860" y="970344"/>
            <a:ext cx="8915400" cy="5212080"/>
          </a:xfrm>
        </p:spPr>
        <p:txBody>
          <a:bodyPr>
            <a:normAutofit/>
          </a:bodyPr>
          <a:lstStyle/>
          <a:p>
            <a:pPr algn="r" rtl="1">
              <a:lnSpc>
                <a:spcPct val="150000"/>
              </a:lnSpc>
            </a:pPr>
            <a:r>
              <a:rPr lang="ar-IQ" sz="2400" b="1" dirty="0" smtClean="0">
                <a:latin typeface="Times New Roman" panose="02020603050405020304" pitchFamily="18" charset="0"/>
                <a:cs typeface="Times New Roman" panose="02020603050405020304" pitchFamily="18" charset="0"/>
              </a:rPr>
              <a:t>2</a:t>
            </a:r>
            <a:r>
              <a:rPr lang="ar-SA" sz="2400" b="1" dirty="0" smtClean="0">
                <a:latin typeface="Times New Roman" panose="02020603050405020304" pitchFamily="18" charset="0"/>
                <a:cs typeface="Times New Roman" panose="02020603050405020304" pitchFamily="18" charset="0"/>
              </a:rPr>
              <a:t>) </a:t>
            </a:r>
            <a:r>
              <a:rPr lang="ar-SA" sz="2400" b="1" dirty="0">
                <a:latin typeface="Times New Roman" panose="02020603050405020304" pitchFamily="18" charset="0"/>
                <a:cs typeface="Times New Roman" panose="02020603050405020304" pitchFamily="18" charset="0"/>
              </a:rPr>
              <a:t>عدد الكم الثانوي</a:t>
            </a:r>
            <a:r>
              <a:rPr lang="en-US" sz="2400" b="1" dirty="0">
                <a:latin typeface="Times New Roman" panose="02020603050405020304" pitchFamily="18" charset="0"/>
                <a:cs typeface="Times New Roman" panose="02020603050405020304" pitchFamily="18" charset="0"/>
              </a:rPr>
              <a:t> Secondary Quantum no.(ℓ) </a:t>
            </a:r>
            <a:r>
              <a:rPr lang="ar-SA"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just" rtl="1">
              <a:lnSpc>
                <a:spcPct val="150000"/>
              </a:lnSpc>
              <a:buNone/>
            </a:pPr>
            <a:r>
              <a:rPr lang="ar-SA" sz="2400" dirty="0">
                <a:latin typeface="Times New Roman" panose="02020603050405020304" pitchFamily="18" charset="0"/>
                <a:cs typeface="Times New Roman" panose="02020603050405020304" pitchFamily="18" charset="0"/>
              </a:rPr>
              <a:t> يمثل هذا العدد نوع </a:t>
            </a:r>
            <a:r>
              <a:rPr lang="ar-IQ" sz="2400" dirty="0" smtClean="0">
                <a:latin typeface="Times New Roman" panose="02020603050405020304" pitchFamily="18" charset="0"/>
                <a:cs typeface="Times New Roman" panose="02020603050405020304" pitchFamily="18" charset="0"/>
              </a:rPr>
              <a:t>المدار </a:t>
            </a:r>
            <a:r>
              <a:rPr lang="ar-SA" sz="2400" dirty="0" smtClean="0">
                <a:latin typeface="Times New Roman" panose="02020603050405020304" pitchFamily="18" charset="0"/>
                <a:cs typeface="Times New Roman" panose="02020603050405020304" pitchFamily="18" charset="0"/>
              </a:rPr>
              <a:t>الثانوي </a:t>
            </a:r>
            <a:r>
              <a:rPr lang="ar-SA" sz="2400" dirty="0">
                <a:latin typeface="Times New Roman" panose="02020603050405020304" pitchFamily="18" charset="0"/>
                <a:cs typeface="Times New Roman" panose="02020603050405020304" pitchFamily="18" charset="0"/>
              </a:rPr>
              <a:t>الذي يتواجد فيه الألكترون وبالتالي يحدد </a:t>
            </a:r>
            <a:r>
              <a:rPr lang="ar-SA" sz="2400" b="1" dirty="0">
                <a:latin typeface="Times New Roman" panose="02020603050405020304" pitchFamily="18" charset="0"/>
                <a:cs typeface="Times New Roman" panose="02020603050405020304" pitchFamily="18" charset="0"/>
              </a:rPr>
              <a:t>شكل </a:t>
            </a:r>
            <a:r>
              <a:rPr lang="ar-SA" sz="2400" b="1" dirty="0" smtClean="0">
                <a:latin typeface="Times New Roman" panose="02020603050405020304" pitchFamily="18" charset="0"/>
                <a:cs typeface="Times New Roman" panose="02020603050405020304" pitchFamily="18" charset="0"/>
              </a:rPr>
              <a:t>الأوربيتال</a:t>
            </a:r>
            <a:r>
              <a:rPr lang="ar-IQ" sz="2400" dirty="0" smtClean="0">
                <a:latin typeface="Times New Roman" panose="02020603050405020304" pitchFamily="18" charset="0"/>
                <a:cs typeface="Times New Roman" panose="02020603050405020304" pitchFamily="18" charset="0"/>
              </a:rPr>
              <a:t>.</a:t>
            </a:r>
          </a:p>
          <a:p>
            <a:pPr marL="0" indent="0" algn="just" rtl="1">
              <a:lnSpc>
                <a:spcPct val="150000"/>
              </a:lnSpc>
              <a:buNone/>
            </a:pPr>
            <a:r>
              <a:rPr lang="ar-SA" sz="2400" dirty="0">
                <a:solidFill>
                  <a:schemeClr val="tx1"/>
                </a:solidFill>
                <a:latin typeface="Times New Roman" panose="02020603050405020304" pitchFamily="18" charset="0"/>
                <a:cs typeface="Times New Roman" panose="02020603050405020304" pitchFamily="18" charset="0"/>
              </a:rPr>
              <a:t>يرمز له بـ</a:t>
            </a:r>
            <a:r>
              <a:rPr lang="en-US" sz="2400" dirty="0">
                <a:solidFill>
                  <a:schemeClr val="tx1"/>
                </a:solidFill>
                <a:latin typeface="Times New Roman" panose="02020603050405020304" pitchFamily="18" charset="0"/>
                <a:cs typeface="Times New Roman" panose="02020603050405020304" pitchFamily="18" charset="0"/>
              </a:rPr>
              <a:t> ( ℓ ) </a:t>
            </a:r>
            <a:r>
              <a:rPr lang="ar-SA" sz="2400" dirty="0">
                <a:solidFill>
                  <a:schemeClr val="tx1"/>
                </a:solidFill>
                <a:latin typeface="Times New Roman" panose="02020603050405020304" pitchFamily="18" charset="0"/>
                <a:cs typeface="Times New Roman" panose="02020603050405020304" pitchFamily="18" charset="0"/>
              </a:rPr>
              <a:t>ويأخذ القيم الصحيحة </a:t>
            </a:r>
            <a:r>
              <a:rPr lang="ar-SA" sz="2400" b="1" dirty="0">
                <a:solidFill>
                  <a:schemeClr val="tx1"/>
                </a:solidFill>
                <a:latin typeface="Times New Roman" panose="02020603050405020304" pitchFamily="18" charset="0"/>
                <a:cs typeface="Times New Roman" panose="02020603050405020304" pitchFamily="18" charset="0"/>
              </a:rPr>
              <a:t>من الواحد إلى</a:t>
            </a:r>
            <a:r>
              <a:rPr lang="en-US" sz="2400" b="1" dirty="0">
                <a:solidFill>
                  <a:schemeClr val="tx1"/>
                </a:solidFill>
                <a:latin typeface="Times New Roman" panose="02020603050405020304" pitchFamily="18" charset="0"/>
                <a:cs typeface="Times New Roman" panose="02020603050405020304" pitchFamily="18" charset="0"/>
              </a:rPr>
              <a:t> </a:t>
            </a:r>
            <a:r>
              <a:rPr lang="ar-IQ" sz="2400" b="1" dirty="0" smtClean="0">
                <a:solidFill>
                  <a:schemeClr val="tx1"/>
                </a:solidFill>
                <a:latin typeface="Times New Roman" panose="02020603050405020304" pitchFamily="18" charset="0"/>
                <a:cs typeface="Times New Roman" panose="02020603050405020304" pitchFamily="18" charset="0"/>
              </a:rPr>
              <a:t>(</a:t>
            </a:r>
            <a:r>
              <a:rPr lang="en-US" sz="2400" b="1" dirty="0" smtClean="0">
                <a:solidFill>
                  <a:schemeClr val="tx1"/>
                </a:solidFill>
                <a:latin typeface="Times New Roman" panose="02020603050405020304" pitchFamily="18" charset="0"/>
                <a:cs typeface="Times New Roman" panose="02020603050405020304" pitchFamily="18" charset="0"/>
              </a:rPr>
              <a:t>n-1</a:t>
            </a:r>
            <a:r>
              <a:rPr lang="ar-IQ" sz="2400" b="1" dirty="0" smtClean="0">
                <a:solidFill>
                  <a:schemeClr val="tx1"/>
                </a:solidFill>
                <a:latin typeface="Times New Roman" panose="02020603050405020304" pitchFamily="18" charset="0"/>
                <a:cs typeface="Times New Roman" panose="02020603050405020304" pitchFamily="18" charset="0"/>
              </a:rPr>
              <a:t>) </a:t>
            </a:r>
            <a:r>
              <a:rPr lang="ar-SA" sz="2400" dirty="0">
                <a:solidFill>
                  <a:schemeClr val="tx1"/>
                </a:solidFill>
                <a:latin typeface="Times New Roman" panose="02020603050405020304" pitchFamily="18" charset="0"/>
                <a:cs typeface="Times New Roman" panose="02020603050405020304" pitchFamily="18" charset="0"/>
              </a:rPr>
              <a:t>يمكن </a:t>
            </a:r>
            <a:r>
              <a:rPr lang="ar-IQ" sz="2400" dirty="0">
                <a:solidFill>
                  <a:schemeClr val="tx1"/>
                </a:solidFill>
                <a:latin typeface="Times New Roman" panose="02020603050405020304" pitchFamily="18" charset="0"/>
                <a:cs typeface="Times New Roman" panose="02020603050405020304" pitchFamily="18" charset="0"/>
              </a:rPr>
              <a:t>لالكترونات </a:t>
            </a:r>
            <a:r>
              <a:rPr lang="ar-SA" sz="2400" dirty="0">
                <a:solidFill>
                  <a:schemeClr val="tx1"/>
                </a:solidFill>
                <a:latin typeface="Times New Roman" panose="02020603050405020304" pitchFamily="18" charset="0"/>
                <a:cs typeface="Times New Roman" panose="02020603050405020304" pitchFamily="18" charset="0"/>
              </a:rPr>
              <a:t>مدار رئيسية ما أن تتوزع في </a:t>
            </a:r>
            <a:r>
              <a:rPr lang="ar-IQ" sz="2400" dirty="0">
                <a:solidFill>
                  <a:schemeClr val="tx1"/>
                </a:solidFill>
                <a:latin typeface="Times New Roman" panose="02020603050405020304" pitchFamily="18" charset="0"/>
                <a:cs typeface="Times New Roman" panose="02020603050405020304" pitchFamily="18" charset="0"/>
              </a:rPr>
              <a:t>مدارات </a:t>
            </a:r>
            <a:r>
              <a:rPr lang="ar-IQ" sz="2400" dirty="0" smtClean="0">
                <a:solidFill>
                  <a:schemeClr val="tx1"/>
                </a:solidFill>
                <a:latin typeface="Times New Roman" panose="02020603050405020304" pitchFamily="18" charset="0"/>
                <a:cs typeface="Times New Roman" panose="02020603050405020304" pitchFamily="18" charset="0"/>
              </a:rPr>
              <a:t>فرعية</a:t>
            </a:r>
            <a:r>
              <a:rPr lang="en-US" sz="2400" dirty="0">
                <a:solidFill>
                  <a:schemeClr val="tx1"/>
                </a:solidFill>
                <a:latin typeface="Times New Roman" panose="02020603050405020304" pitchFamily="18" charset="0"/>
                <a:cs typeface="Times New Roman" panose="02020603050405020304" pitchFamily="18" charset="0"/>
              </a:rPr>
              <a:t> Subshells  </a:t>
            </a:r>
            <a:r>
              <a:rPr lang="ar-IQ" sz="2400" dirty="0" smtClean="0">
                <a:solidFill>
                  <a:schemeClr val="tx1"/>
                </a:solidFill>
                <a:latin typeface="Times New Roman" panose="02020603050405020304" pitchFamily="18" charset="0"/>
                <a:cs typeface="Times New Roman" panose="02020603050405020304" pitchFamily="18" charset="0"/>
              </a:rPr>
              <a:t>. </a:t>
            </a:r>
            <a:r>
              <a:rPr lang="ar-SA" sz="2400" dirty="0" smtClean="0">
                <a:solidFill>
                  <a:schemeClr val="tx1"/>
                </a:solidFill>
                <a:latin typeface="Times New Roman" panose="02020603050405020304" pitchFamily="18" charset="0"/>
                <a:cs typeface="Times New Roman" panose="02020603050405020304" pitchFamily="18" charset="0"/>
              </a:rPr>
              <a:t>و</a:t>
            </a:r>
            <a:r>
              <a:rPr lang="ar-IQ" sz="2400" dirty="0" smtClean="0">
                <a:solidFill>
                  <a:schemeClr val="tx1"/>
                </a:solidFill>
                <a:latin typeface="Times New Roman" panose="02020603050405020304" pitchFamily="18" charset="0"/>
                <a:cs typeface="Times New Roman" panose="02020603050405020304" pitchFamily="18" charset="0"/>
              </a:rPr>
              <a:t>ي</a:t>
            </a:r>
            <a:r>
              <a:rPr lang="ar-SA" sz="2400" dirty="0" smtClean="0">
                <a:solidFill>
                  <a:schemeClr val="tx1"/>
                </a:solidFill>
                <a:latin typeface="Times New Roman" panose="02020603050405020304" pitchFamily="18" charset="0"/>
                <a:cs typeface="Times New Roman" panose="02020603050405020304" pitchFamily="18" charset="0"/>
              </a:rPr>
              <a:t>متاز </a:t>
            </a:r>
            <a:r>
              <a:rPr lang="ar-SA" sz="2400" dirty="0">
                <a:solidFill>
                  <a:schemeClr val="tx1"/>
                </a:solidFill>
                <a:latin typeface="Times New Roman" panose="02020603050405020304" pitchFamily="18" charset="0"/>
                <a:cs typeface="Times New Roman" panose="02020603050405020304" pitchFamily="18" charset="0"/>
              </a:rPr>
              <a:t>كل مدار </a:t>
            </a:r>
            <a:r>
              <a:rPr lang="ar-SA" sz="2400" dirty="0" smtClean="0">
                <a:solidFill>
                  <a:schemeClr val="tx1"/>
                </a:solidFill>
                <a:latin typeface="Times New Roman" panose="02020603050405020304" pitchFamily="18" charset="0"/>
                <a:cs typeface="Times New Roman" panose="02020603050405020304" pitchFamily="18" charset="0"/>
              </a:rPr>
              <a:t>فرعي </a:t>
            </a:r>
            <a:r>
              <a:rPr lang="ar-SA" sz="2400" dirty="0">
                <a:solidFill>
                  <a:schemeClr val="tx1"/>
                </a:solidFill>
                <a:latin typeface="Times New Roman" panose="02020603050405020304" pitchFamily="18" charset="0"/>
                <a:cs typeface="Times New Roman" panose="02020603050405020304" pitchFamily="18" charset="0"/>
              </a:rPr>
              <a:t>بقيمة مختلفة </a:t>
            </a:r>
            <a:r>
              <a:rPr lang="ar-IQ" sz="2400" dirty="0">
                <a:solidFill>
                  <a:schemeClr val="tx1"/>
                </a:solidFill>
                <a:latin typeface="Times New Roman" panose="02020603050405020304" pitchFamily="18" charset="0"/>
                <a:cs typeface="Times New Roman" panose="02020603050405020304" pitchFamily="18" charset="0"/>
              </a:rPr>
              <a:t>للعدد الكمي الثانوي</a:t>
            </a:r>
            <a:r>
              <a:rPr lang="en-US" sz="2400" dirty="0">
                <a:solidFill>
                  <a:schemeClr val="tx1"/>
                </a:solidFill>
                <a:latin typeface="Times New Roman" panose="02020603050405020304" pitchFamily="18" charset="0"/>
                <a:cs typeface="Times New Roman" panose="02020603050405020304" pitchFamily="18" charset="0"/>
              </a:rPr>
              <a:t>ℓ </a:t>
            </a:r>
            <a:r>
              <a:rPr lang="ar-IQ" sz="2400" dirty="0">
                <a:solidFill>
                  <a:schemeClr val="tx1"/>
                </a:solidFill>
                <a:latin typeface="Times New Roman" panose="02020603050405020304" pitchFamily="18" charset="0"/>
                <a:cs typeface="Times New Roman" panose="02020603050405020304" pitchFamily="18" charset="0"/>
              </a:rPr>
              <a:t> </a:t>
            </a:r>
            <a:r>
              <a:rPr lang="ar-SA" sz="2400" dirty="0">
                <a:solidFill>
                  <a:schemeClr val="tx1"/>
                </a:solidFill>
                <a:latin typeface="Times New Roman" panose="02020603050405020304" pitchFamily="18" charset="0"/>
                <a:cs typeface="Times New Roman" panose="02020603050405020304" pitchFamily="18" charset="0"/>
              </a:rPr>
              <a:t>وبشكل </a:t>
            </a:r>
            <a:r>
              <a:rPr lang="ar-SA" sz="2400" dirty="0" smtClean="0">
                <a:solidFill>
                  <a:schemeClr val="tx1"/>
                </a:solidFill>
                <a:latin typeface="Times New Roman" panose="02020603050405020304" pitchFamily="18" charset="0"/>
                <a:cs typeface="Times New Roman" panose="02020603050405020304" pitchFamily="18" charset="0"/>
              </a:rPr>
              <a:t>مميز. </a:t>
            </a:r>
            <a:r>
              <a:rPr lang="ar-SA" sz="2400" dirty="0">
                <a:solidFill>
                  <a:schemeClr val="tx1"/>
                </a:solidFill>
                <a:latin typeface="Times New Roman" panose="02020603050405020304" pitchFamily="18" charset="0"/>
                <a:cs typeface="Times New Roman" panose="02020603050405020304" pitchFamily="18" charset="0"/>
              </a:rPr>
              <a:t>فمن أجل </a:t>
            </a:r>
            <a:r>
              <a:rPr lang="ar-IQ" sz="2400" dirty="0">
                <a:solidFill>
                  <a:schemeClr val="tx1"/>
                </a:solidFill>
                <a:latin typeface="Times New Roman" panose="02020603050405020304" pitchFamily="18" charset="0"/>
                <a:cs typeface="Times New Roman" panose="02020603050405020304" pitchFamily="18" charset="0"/>
              </a:rPr>
              <a:t>المدار </a:t>
            </a:r>
            <a:r>
              <a:rPr lang="ar-IQ" sz="2400" dirty="0" smtClean="0">
                <a:solidFill>
                  <a:schemeClr val="tx1"/>
                </a:solidFill>
                <a:latin typeface="Times New Roman" panose="02020603050405020304" pitchFamily="18" charset="0"/>
                <a:cs typeface="Times New Roman" panose="02020603050405020304" pitchFamily="18" charset="0"/>
              </a:rPr>
              <a:t>الرئيسي</a:t>
            </a:r>
            <a:r>
              <a:rPr lang="en-US" sz="2400" dirty="0">
                <a:solidFill>
                  <a:schemeClr val="tx1"/>
                </a:solidFill>
                <a:latin typeface="Times New Roman" panose="02020603050405020304" pitchFamily="18" charset="0"/>
                <a:cs typeface="Times New Roman" panose="02020603050405020304" pitchFamily="18" charset="0"/>
              </a:rPr>
              <a:t> </a:t>
            </a:r>
            <a:r>
              <a:rPr lang="ar-IQ" sz="2400" dirty="0" smtClean="0">
                <a:solidFill>
                  <a:schemeClr val="tx1"/>
                </a:solidFill>
                <a:latin typeface="Times New Roman" panose="02020603050405020304" pitchFamily="18" charset="0"/>
                <a:cs typeface="Times New Roman" panose="02020603050405020304" pitchFamily="18" charset="0"/>
              </a:rPr>
              <a:t>ذو </a:t>
            </a:r>
            <a:r>
              <a:rPr lang="ar-SA" sz="2400" dirty="0" smtClean="0">
                <a:solidFill>
                  <a:schemeClr val="tx1"/>
                </a:solidFill>
                <a:latin typeface="Times New Roman" panose="02020603050405020304" pitchFamily="18" charset="0"/>
                <a:cs typeface="Times New Roman" panose="02020603050405020304" pitchFamily="18" charset="0"/>
              </a:rPr>
              <a:t>الرقم</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n </a:t>
            </a:r>
            <a:r>
              <a:rPr lang="ar-SA" sz="2400" dirty="0">
                <a:solidFill>
                  <a:schemeClr val="tx1"/>
                </a:solidFill>
                <a:latin typeface="Times New Roman" panose="02020603050405020304" pitchFamily="18" charset="0"/>
                <a:cs typeface="Times New Roman" panose="02020603050405020304" pitchFamily="18" charset="0"/>
              </a:rPr>
              <a:t>يمكن أن يوجد</a:t>
            </a:r>
            <a:r>
              <a:rPr lang="en-US" sz="2400" dirty="0">
                <a:solidFill>
                  <a:schemeClr val="tx1"/>
                </a:solidFill>
                <a:latin typeface="Times New Roman" panose="02020603050405020304" pitchFamily="18" charset="0"/>
                <a:cs typeface="Times New Roman" panose="02020603050405020304" pitchFamily="18" charset="0"/>
              </a:rPr>
              <a:t> </a:t>
            </a:r>
            <a:r>
              <a:rPr lang="ar-IQ" sz="2400" dirty="0" smtClean="0">
                <a:solidFill>
                  <a:schemeClr val="tx1"/>
                </a:solidFill>
                <a:latin typeface="Times New Roman" panose="02020603050405020304" pitchFamily="18" charset="0"/>
                <a:cs typeface="Times New Roman" panose="02020603050405020304" pitchFamily="18" charset="0"/>
              </a:rPr>
              <a:t>مدار </a:t>
            </a:r>
            <a:r>
              <a:rPr lang="ar-IQ" sz="2400" dirty="0">
                <a:solidFill>
                  <a:schemeClr val="tx1"/>
                </a:solidFill>
                <a:latin typeface="Times New Roman" panose="02020603050405020304" pitchFamily="18" charset="0"/>
                <a:cs typeface="Times New Roman" panose="02020603050405020304" pitchFamily="18" charset="0"/>
              </a:rPr>
              <a:t>فرعية </a:t>
            </a:r>
            <a:r>
              <a:rPr lang="ar-SA" sz="2400" dirty="0">
                <a:solidFill>
                  <a:schemeClr val="tx1"/>
                </a:solidFill>
                <a:latin typeface="Times New Roman" panose="02020603050405020304" pitchFamily="18" charset="0"/>
                <a:cs typeface="Times New Roman" panose="02020603050405020304" pitchFamily="18" charset="0"/>
              </a:rPr>
              <a:t>مختلفة </a:t>
            </a:r>
            <a:r>
              <a:rPr lang="en-US" sz="2400" dirty="0">
                <a:solidFill>
                  <a:schemeClr val="tx1"/>
                </a:solidFill>
                <a:latin typeface="Times New Roman" panose="02020603050405020304" pitchFamily="18" charset="0"/>
                <a:cs typeface="Times New Roman" panose="02020603050405020304" pitchFamily="18" charset="0"/>
              </a:rPr>
              <a:t>n-1</a:t>
            </a:r>
            <a:r>
              <a:rPr lang="ar-SA" sz="2400" dirty="0">
                <a:solidFill>
                  <a:schemeClr val="tx1"/>
                </a:solidFill>
                <a:latin typeface="Times New Roman" panose="02020603050405020304" pitchFamily="18" charset="0"/>
                <a:cs typeface="Times New Roman" panose="02020603050405020304" pitchFamily="18" charset="0"/>
              </a:rPr>
              <a:t>, وتكون كل </a:t>
            </a:r>
            <a:r>
              <a:rPr lang="ar-IQ" sz="2400" dirty="0" smtClean="0">
                <a:solidFill>
                  <a:schemeClr val="tx1"/>
                </a:solidFill>
                <a:latin typeface="Times New Roman" panose="02020603050405020304" pitchFamily="18" charset="0"/>
                <a:cs typeface="Times New Roman" panose="02020603050405020304" pitchFamily="18" charset="0"/>
              </a:rPr>
              <a:t>مدارات </a:t>
            </a:r>
            <a:r>
              <a:rPr lang="ar-IQ" sz="2400" dirty="0">
                <a:solidFill>
                  <a:schemeClr val="tx1"/>
                </a:solidFill>
                <a:latin typeface="Times New Roman" panose="02020603050405020304" pitchFamily="18" charset="0"/>
                <a:cs typeface="Times New Roman" panose="02020603050405020304" pitchFamily="18" charset="0"/>
              </a:rPr>
              <a:t>فرعية</a:t>
            </a:r>
            <a:r>
              <a:rPr lang="en-US" sz="2400" dirty="0">
                <a:solidFill>
                  <a:schemeClr val="tx1"/>
                </a:solidFill>
                <a:latin typeface="Times New Roman" panose="02020603050405020304" pitchFamily="18" charset="0"/>
                <a:cs typeface="Times New Roman" panose="02020603050405020304" pitchFamily="18" charset="0"/>
              </a:rPr>
              <a:t> </a:t>
            </a:r>
            <a:r>
              <a:rPr lang="ar-SA" sz="2400" dirty="0">
                <a:solidFill>
                  <a:schemeClr val="tx1"/>
                </a:solidFill>
                <a:latin typeface="Times New Roman" panose="02020603050405020304" pitchFamily="18" charset="0"/>
                <a:cs typeface="Times New Roman" panose="02020603050405020304" pitchFamily="18" charset="0"/>
              </a:rPr>
              <a:t> من قيم</a:t>
            </a:r>
            <a:r>
              <a:rPr lang="en-US" sz="2400" dirty="0">
                <a:solidFill>
                  <a:schemeClr val="tx1"/>
                </a:solidFill>
                <a:latin typeface="Times New Roman" panose="02020603050405020304" pitchFamily="18" charset="0"/>
                <a:cs typeface="Times New Roman" panose="02020603050405020304" pitchFamily="18" charset="0"/>
              </a:rPr>
              <a:t> ℓ </a:t>
            </a:r>
            <a:r>
              <a:rPr lang="ar-SA" sz="2400" dirty="0">
                <a:solidFill>
                  <a:schemeClr val="tx1"/>
                </a:solidFill>
                <a:latin typeface="Times New Roman" panose="02020603050405020304" pitchFamily="18" charset="0"/>
                <a:cs typeface="Times New Roman" panose="02020603050405020304" pitchFamily="18" charset="0"/>
              </a:rPr>
              <a:t>المختلفة مقابلة لإحدى قيم</a:t>
            </a:r>
            <a:r>
              <a:rPr lang="ar-IQ" sz="2400"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n</a:t>
            </a:r>
            <a:r>
              <a:rPr lang="ar-SA" sz="2400" dirty="0">
                <a:solidFill>
                  <a:schemeClr val="tx1"/>
                </a:solidFill>
                <a:latin typeface="Times New Roman" panose="02020603050405020304" pitchFamily="18" charset="0"/>
                <a:cs typeface="Times New Roman" panose="02020603050405020304" pitchFamily="18" charset="0"/>
              </a:rPr>
              <a:t>،</a:t>
            </a:r>
            <a:r>
              <a:rPr lang="ar-IQ" sz="2400" dirty="0">
                <a:solidFill>
                  <a:schemeClr val="tx1"/>
                </a:solidFill>
                <a:latin typeface="Times New Roman" panose="02020603050405020304" pitchFamily="18" charset="0"/>
                <a:cs typeface="Times New Roman" panose="02020603050405020304" pitchFamily="18" charset="0"/>
              </a:rPr>
              <a:t> </a:t>
            </a:r>
            <a:r>
              <a:rPr lang="ar-SA" sz="2400" dirty="0">
                <a:solidFill>
                  <a:schemeClr val="tx1"/>
                </a:solidFill>
                <a:latin typeface="Times New Roman" panose="02020603050405020304" pitchFamily="18" charset="0"/>
                <a:cs typeface="Times New Roman" panose="02020603050405020304" pitchFamily="18" charset="0"/>
              </a:rPr>
              <a:t>فمن أجل</a:t>
            </a:r>
            <a:r>
              <a:rPr lang="en-US" sz="2400" dirty="0">
                <a:solidFill>
                  <a:schemeClr val="tx1"/>
                </a:solidFill>
                <a:latin typeface="Times New Roman" panose="02020603050405020304" pitchFamily="18" charset="0"/>
                <a:cs typeface="Times New Roman" panose="02020603050405020304" pitchFamily="18" charset="0"/>
              </a:rPr>
              <a:t> (n=1) </a:t>
            </a:r>
            <a:r>
              <a:rPr lang="ar-SA" sz="2400" dirty="0">
                <a:solidFill>
                  <a:schemeClr val="tx1"/>
                </a:solidFill>
                <a:latin typeface="Times New Roman" panose="02020603050405020304" pitchFamily="18" charset="0"/>
                <a:cs typeface="Times New Roman" panose="02020603050405020304" pitchFamily="18" charset="0"/>
              </a:rPr>
              <a:t>فإن القاعدة تخبرنا أن</a:t>
            </a:r>
            <a:r>
              <a:rPr lang="en-US" sz="2400" dirty="0">
                <a:solidFill>
                  <a:schemeClr val="tx1"/>
                </a:solidFill>
                <a:latin typeface="Times New Roman" panose="02020603050405020304" pitchFamily="18" charset="0"/>
                <a:cs typeface="Times New Roman" panose="02020603050405020304" pitchFamily="18" charset="0"/>
              </a:rPr>
              <a:t> ℓ </a:t>
            </a:r>
            <a:r>
              <a:rPr lang="ar-SA" sz="2400" dirty="0">
                <a:solidFill>
                  <a:schemeClr val="tx1"/>
                </a:solidFill>
                <a:latin typeface="Times New Roman" panose="02020603050405020304" pitchFamily="18" charset="0"/>
                <a:cs typeface="Times New Roman" panose="02020603050405020304" pitchFamily="18" charset="0"/>
              </a:rPr>
              <a:t>يجب أن تساوي الصفر</a:t>
            </a:r>
            <a:r>
              <a:rPr lang="en-US" sz="2400" dirty="0">
                <a:solidFill>
                  <a:schemeClr val="tx1"/>
                </a:solidFill>
                <a:latin typeface="Times New Roman" panose="02020603050405020304" pitchFamily="18" charset="0"/>
                <a:cs typeface="Times New Roman" panose="02020603050405020304" pitchFamily="18" charset="0"/>
              </a:rPr>
              <a:t> </a:t>
            </a:r>
            <a:r>
              <a:rPr lang="ar-SA" sz="2400" dirty="0">
                <a:solidFill>
                  <a:schemeClr val="tx1"/>
                </a:solidFill>
                <a:latin typeface="Times New Roman" panose="02020603050405020304" pitchFamily="18" charset="0"/>
                <a:cs typeface="Times New Roman" panose="02020603050405020304" pitchFamily="18" charset="0"/>
              </a:rPr>
              <a:t>والصفر </a:t>
            </a:r>
            <a:r>
              <a:rPr lang="ar-SA" sz="2400" dirty="0" smtClean="0">
                <a:solidFill>
                  <a:schemeClr val="tx1"/>
                </a:solidFill>
                <a:latin typeface="Times New Roman" panose="02020603050405020304" pitchFamily="18" charset="0"/>
                <a:cs typeface="Times New Roman" panose="02020603050405020304" pitchFamily="18" charset="0"/>
              </a:rPr>
              <a:t>فقط.</a:t>
            </a:r>
            <a:endParaRPr lang="ar-IQ" sz="2400" dirty="0" smtClean="0">
              <a:latin typeface="Times New Roman" panose="02020603050405020304" pitchFamily="18" charset="0"/>
              <a:cs typeface="Times New Roman" panose="02020603050405020304" pitchFamily="18" charset="0"/>
            </a:endParaRPr>
          </a:p>
          <a:p>
            <a:pPr marL="0" indent="0" algn="r" rtl="1">
              <a:lnSpc>
                <a:spcPct val="150000"/>
              </a:lnSpc>
              <a:buNone/>
            </a:pPr>
            <a:endParaRPr lang="en-US" sz="2400" dirty="0">
              <a:latin typeface="Times New Roman" panose="02020603050405020304" pitchFamily="18" charset="0"/>
              <a:cs typeface="Times New Roman" panose="02020603050405020304" pitchFamily="18" charset="0"/>
            </a:endParaRPr>
          </a:p>
          <a:p>
            <a:pPr algn="r" rtl="1">
              <a:lnSpc>
                <a:spcPct val="150000"/>
              </a:lnSpc>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4</a:t>
            </a:fld>
            <a:endParaRPr lang="en-US"/>
          </a:p>
        </p:txBody>
      </p:sp>
    </p:spTree>
    <p:extLst>
      <p:ext uri="{BB962C8B-B14F-4D97-AF65-F5344CB8AC3E}">
        <p14:creationId xmlns:p14="http://schemas.microsoft.com/office/powerpoint/2010/main" val="2262996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9032" y="1051560"/>
            <a:ext cx="10012680" cy="1847088"/>
          </a:xfrm>
        </p:spPr>
        <p:txBody>
          <a:bodyPr>
            <a:normAutofit/>
          </a:bodyPr>
          <a:lstStyle/>
          <a:p>
            <a:pPr algn="just" rtl="1">
              <a:lnSpc>
                <a:spcPct val="150000"/>
              </a:lnSpc>
            </a:pPr>
            <a:r>
              <a:rPr lang="ar-SA" sz="2400" dirty="0" smtClean="0">
                <a:solidFill>
                  <a:schemeClr val="tx1"/>
                </a:solidFill>
                <a:latin typeface="Times New Roman" panose="02020603050405020304" pitchFamily="18" charset="0"/>
                <a:cs typeface="Times New Roman" panose="02020603050405020304" pitchFamily="18" charset="0"/>
              </a:rPr>
              <a:t>لأن</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ℓ </a:t>
            </a:r>
            <a:r>
              <a:rPr lang="ar-SA" sz="2400" dirty="0">
                <a:solidFill>
                  <a:schemeClr val="tx1"/>
                </a:solidFill>
                <a:latin typeface="Times New Roman" panose="02020603050405020304" pitchFamily="18" charset="0"/>
                <a:cs typeface="Times New Roman" panose="02020603050405020304" pitchFamily="18" charset="0"/>
              </a:rPr>
              <a:t>تملك قيمة واحدة عندما</a:t>
            </a:r>
            <a:r>
              <a:rPr lang="en-US" sz="2400" dirty="0">
                <a:solidFill>
                  <a:schemeClr val="tx1"/>
                </a:solidFill>
                <a:latin typeface="Times New Roman" panose="02020603050405020304" pitchFamily="18" charset="0"/>
                <a:cs typeface="Times New Roman" panose="02020603050405020304" pitchFamily="18" charset="0"/>
              </a:rPr>
              <a:t> n=1  </a:t>
            </a:r>
            <a:r>
              <a:rPr lang="ar-IQ" sz="2400" dirty="0" smtClean="0">
                <a:solidFill>
                  <a:schemeClr val="tx1"/>
                </a:solidFill>
                <a:latin typeface="Times New Roman" panose="02020603050405020304" pitchFamily="18" charset="0"/>
                <a:cs typeface="Times New Roman" panose="02020603050405020304" pitchFamily="18" charset="0"/>
              </a:rPr>
              <a:t> </a:t>
            </a:r>
            <a:r>
              <a:rPr lang="ar-SA" sz="2400" dirty="0" smtClean="0">
                <a:solidFill>
                  <a:schemeClr val="tx1"/>
                </a:solidFill>
                <a:latin typeface="Times New Roman" panose="02020603050405020304" pitchFamily="18" charset="0"/>
                <a:cs typeface="Times New Roman" panose="02020603050405020304" pitchFamily="18" charset="0"/>
              </a:rPr>
              <a:t>فإن </a:t>
            </a:r>
            <a:r>
              <a:rPr lang="ar-SA" sz="2400" dirty="0">
                <a:solidFill>
                  <a:schemeClr val="tx1"/>
                </a:solidFill>
                <a:latin typeface="Times New Roman" panose="02020603050405020304" pitchFamily="18" charset="0"/>
                <a:cs typeface="Times New Roman" panose="02020603050405020304" pitchFamily="18" charset="0"/>
              </a:rPr>
              <a:t>وجود </a:t>
            </a:r>
            <a:r>
              <a:rPr lang="ar-IQ" sz="2400" dirty="0" smtClean="0">
                <a:solidFill>
                  <a:schemeClr val="tx1"/>
                </a:solidFill>
                <a:latin typeface="Times New Roman" panose="02020603050405020304" pitchFamily="18" charset="0"/>
                <a:cs typeface="Times New Roman" panose="02020603050405020304" pitchFamily="18" charset="0"/>
              </a:rPr>
              <a:t>مدار فرعية واحدة</a:t>
            </a:r>
            <a:r>
              <a:rPr lang="en-US" sz="2400" dirty="0">
                <a:solidFill>
                  <a:schemeClr val="tx1"/>
                </a:solidFill>
                <a:latin typeface="Times New Roman" panose="02020603050405020304" pitchFamily="18" charset="0"/>
                <a:cs typeface="Times New Roman" panose="02020603050405020304" pitchFamily="18" charset="0"/>
              </a:rPr>
              <a:t> </a:t>
            </a:r>
            <a:r>
              <a:rPr lang="ar-SA" sz="2400" dirty="0">
                <a:solidFill>
                  <a:schemeClr val="tx1"/>
                </a:solidFill>
                <a:latin typeface="Times New Roman" panose="02020603050405020304" pitchFamily="18" charset="0"/>
                <a:cs typeface="Times New Roman" panose="02020603050405020304" pitchFamily="18" charset="0"/>
              </a:rPr>
              <a:t>فقط يكون ممكناً من أجل </a:t>
            </a:r>
            <a:r>
              <a:rPr lang="ar-IQ" sz="2400" dirty="0" smtClean="0">
                <a:solidFill>
                  <a:schemeClr val="tx1"/>
                </a:solidFill>
                <a:latin typeface="Times New Roman" panose="02020603050405020304" pitchFamily="18" charset="0"/>
                <a:cs typeface="Times New Roman" panose="02020603050405020304" pitchFamily="18" charset="0"/>
              </a:rPr>
              <a:t>الكترون</a:t>
            </a:r>
            <a:r>
              <a:rPr lang="en-US" sz="2400" dirty="0">
                <a:solidFill>
                  <a:schemeClr val="tx1"/>
                </a:solidFill>
                <a:latin typeface="Times New Roman" panose="02020603050405020304" pitchFamily="18" charset="0"/>
                <a:cs typeface="Times New Roman" panose="02020603050405020304" pitchFamily="18" charset="0"/>
              </a:rPr>
              <a:t> </a:t>
            </a:r>
            <a:r>
              <a:rPr lang="ar-SA" sz="2400" dirty="0">
                <a:solidFill>
                  <a:schemeClr val="tx1"/>
                </a:solidFill>
                <a:latin typeface="Times New Roman" panose="02020603050405020304" pitchFamily="18" charset="0"/>
                <a:cs typeface="Times New Roman" panose="02020603050405020304" pitchFamily="18" charset="0"/>
              </a:rPr>
              <a:t>مخصص </a:t>
            </a:r>
            <a:r>
              <a:rPr lang="ar-IQ" sz="2400" dirty="0" smtClean="0">
                <a:solidFill>
                  <a:schemeClr val="tx1"/>
                </a:solidFill>
                <a:latin typeface="Times New Roman" panose="02020603050405020304" pitchFamily="18" charset="0"/>
                <a:cs typeface="Times New Roman" panose="02020603050405020304" pitchFamily="18" charset="0"/>
              </a:rPr>
              <a:t>للمدار</a:t>
            </a:r>
            <a:r>
              <a:rPr lang="en-US" sz="2400" dirty="0">
                <a:solidFill>
                  <a:schemeClr val="tx1"/>
                </a:solidFill>
                <a:latin typeface="Times New Roman" panose="02020603050405020304" pitchFamily="18" charset="0"/>
                <a:cs typeface="Times New Roman" panose="02020603050405020304" pitchFamily="18" charset="0"/>
              </a:rPr>
              <a:t> (n=1)  </a:t>
            </a:r>
            <a:r>
              <a:rPr lang="ar-SA" sz="2400" dirty="0">
                <a:solidFill>
                  <a:schemeClr val="tx1"/>
                </a:solidFill>
                <a:latin typeface="Times New Roman" panose="02020603050405020304" pitchFamily="18" charset="0"/>
                <a:cs typeface="Times New Roman" panose="02020603050405020304" pitchFamily="18" charset="0"/>
              </a:rPr>
              <a:t>.  وعندما</a:t>
            </a:r>
            <a:r>
              <a:rPr lang="en-US" sz="2400" dirty="0">
                <a:solidFill>
                  <a:schemeClr val="tx1"/>
                </a:solidFill>
                <a:latin typeface="Times New Roman" panose="02020603050405020304" pitchFamily="18" charset="0"/>
                <a:cs typeface="Times New Roman" panose="02020603050405020304" pitchFamily="18" charset="0"/>
              </a:rPr>
              <a:t> (n=2) </a:t>
            </a:r>
            <a:r>
              <a:rPr lang="ar-IQ" sz="2400" dirty="0" smtClean="0">
                <a:solidFill>
                  <a:schemeClr val="tx1"/>
                </a:solidFill>
                <a:latin typeface="Times New Roman" panose="02020603050405020304" pitchFamily="18" charset="0"/>
                <a:cs typeface="Times New Roman" panose="02020603050405020304" pitchFamily="18" charset="0"/>
              </a:rPr>
              <a:t> </a:t>
            </a:r>
            <a:r>
              <a:rPr lang="ar-SA" sz="2400" dirty="0" smtClean="0">
                <a:solidFill>
                  <a:schemeClr val="tx1"/>
                </a:solidFill>
                <a:latin typeface="Times New Roman" panose="02020603050405020304" pitchFamily="18" charset="0"/>
                <a:cs typeface="Times New Roman" panose="02020603050405020304" pitchFamily="18" charset="0"/>
              </a:rPr>
              <a:t>فيمكن </a:t>
            </a:r>
            <a:r>
              <a:rPr lang="ar-SA" sz="2400" dirty="0">
                <a:solidFill>
                  <a:schemeClr val="tx1"/>
                </a:solidFill>
                <a:latin typeface="Times New Roman" panose="02020603050405020304" pitchFamily="18" charset="0"/>
                <a:cs typeface="Times New Roman" panose="02020603050405020304" pitchFamily="18" charset="0"/>
              </a:rPr>
              <a:t>أن تأخذ</a:t>
            </a:r>
            <a:r>
              <a:rPr lang="en-US" sz="2400" dirty="0">
                <a:solidFill>
                  <a:schemeClr val="tx1"/>
                </a:solidFill>
                <a:latin typeface="Times New Roman" panose="02020603050405020304" pitchFamily="18" charset="0"/>
                <a:cs typeface="Times New Roman" panose="02020603050405020304" pitchFamily="18" charset="0"/>
              </a:rPr>
              <a:t> ℓ </a:t>
            </a:r>
            <a:r>
              <a:rPr lang="ar-SA" sz="2400" dirty="0">
                <a:solidFill>
                  <a:schemeClr val="tx1"/>
                </a:solidFill>
                <a:latin typeface="Times New Roman" panose="02020603050405020304" pitchFamily="18" charset="0"/>
                <a:cs typeface="Times New Roman" panose="02020603050405020304" pitchFamily="18" charset="0"/>
              </a:rPr>
              <a:t>القيمة 0 أو 1 ، ولأن قيمتين لـ</a:t>
            </a:r>
            <a:r>
              <a:rPr lang="en-US" sz="2400" dirty="0">
                <a:solidFill>
                  <a:schemeClr val="tx1"/>
                </a:solidFill>
                <a:latin typeface="Times New Roman" panose="02020603050405020304" pitchFamily="18" charset="0"/>
                <a:cs typeface="Times New Roman" panose="02020603050405020304" pitchFamily="18" charset="0"/>
              </a:rPr>
              <a:t> ℓ </a:t>
            </a:r>
            <a:r>
              <a:rPr lang="ar-SA" sz="2400" dirty="0">
                <a:solidFill>
                  <a:schemeClr val="tx1"/>
                </a:solidFill>
                <a:latin typeface="Times New Roman" panose="02020603050405020304" pitchFamily="18" charset="0"/>
                <a:cs typeface="Times New Roman" panose="02020603050405020304" pitchFamily="18" charset="0"/>
              </a:rPr>
              <a:t>الآن يكون ممكناً فإنه يوجد </a:t>
            </a:r>
            <a:r>
              <a:rPr lang="ar-IQ" sz="2400" dirty="0" smtClean="0">
                <a:solidFill>
                  <a:schemeClr val="tx1"/>
                </a:solidFill>
                <a:latin typeface="Times New Roman" panose="02020603050405020304" pitchFamily="18" charset="0"/>
                <a:cs typeface="Times New Roman" panose="02020603050405020304" pitchFamily="18" charset="0"/>
              </a:rPr>
              <a:t>مداران فرعيان</a:t>
            </a:r>
            <a:r>
              <a:rPr lang="en-US" sz="2400" dirty="0">
                <a:solidFill>
                  <a:schemeClr val="tx1"/>
                </a:solidFill>
                <a:latin typeface="Times New Roman" panose="02020603050405020304" pitchFamily="18" charset="0"/>
                <a:cs typeface="Times New Roman" panose="02020603050405020304" pitchFamily="18" charset="0"/>
              </a:rPr>
              <a:t> </a:t>
            </a:r>
            <a:r>
              <a:rPr lang="ar-SA" sz="2400" dirty="0">
                <a:solidFill>
                  <a:schemeClr val="tx1"/>
                </a:solidFill>
                <a:latin typeface="Times New Roman" panose="02020603050405020304" pitchFamily="18" charset="0"/>
                <a:cs typeface="Times New Roman" panose="02020603050405020304" pitchFamily="18" charset="0"/>
              </a:rPr>
              <a:t>في </a:t>
            </a:r>
            <a:r>
              <a:rPr lang="ar-IQ" sz="2400" dirty="0" smtClean="0">
                <a:solidFill>
                  <a:schemeClr val="tx1"/>
                </a:solidFill>
                <a:latin typeface="Times New Roman" panose="02020603050405020304" pitchFamily="18" charset="0"/>
                <a:cs typeface="Times New Roman" panose="02020603050405020304" pitchFamily="18" charset="0"/>
              </a:rPr>
              <a:t>المدار الالكتروني </a:t>
            </a:r>
            <a:r>
              <a:rPr lang="en-US" sz="2400" dirty="0">
                <a:solidFill>
                  <a:schemeClr val="tx1"/>
                </a:solidFill>
                <a:latin typeface="Times New Roman" panose="02020603050405020304" pitchFamily="18" charset="0"/>
                <a:cs typeface="Times New Roman" panose="02020603050405020304" pitchFamily="18" charset="0"/>
              </a:rPr>
              <a:t> (n=2)</a:t>
            </a:r>
            <a:r>
              <a:rPr lang="ar-SA" sz="2400" dirty="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pPr algn="just" rtl="1">
              <a:lnSpc>
                <a:spcPct val="150000"/>
              </a:lnSpc>
            </a:pP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75256072"/>
              </p:ext>
            </p:extLst>
          </p:nvPr>
        </p:nvGraphicFramePr>
        <p:xfrm>
          <a:off x="2331718" y="3374136"/>
          <a:ext cx="8979410" cy="3049524"/>
        </p:xfrm>
        <a:graphic>
          <a:graphicData uri="http://schemas.openxmlformats.org/drawingml/2006/table">
            <a:tbl>
              <a:tblPr rtl="1" firstRow="1" firstCol="1" lastRow="1" lastCol="1" bandRow="1" bandCol="1">
                <a:tableStyleId>{5C22544A-7EE6-4342-B048-85BDC9FD1C3A}</a:tableStyleId>
              </a:tblPr>
              <a:tblGrid>
                <a:gridCol w="839363"/>
                <a:gridCol w="912717"/>
                <a:gridCol w="1095050"/>
                <a:gridCol w="1095050"/>
                <a:gridCol w="1095050"/>
                <a:gridCol w="1095050"/>
                <a:gridCol w="2847130"/>
              </a:tblGrid>
              <a:tr h="1403604">
                <a:tc>
                  <a:txBody>
                    <a:bodyPr/>
                    <a:lstStyle/>
                    <a:p>
                      <a:pPr marL="0" marR="0" algn="ctr" rtl="1">
                        <a:lnSpc>
                          <a:spcPct val="150000"/>
                        </a:lnSpc>
                        <a:spcBef>
                          <a:spcPts val="0"/>
                        </a:spcBef>
                        <a:spcAft>
                          <a:spcPts val="800"/>
                        </a:spcAft>
                      </a:pPr>
                      <a:r>
                        <a:rPr lang="en-US" sz="3600" dirty="0">
                          <a:effectLst/>
                          <a:latin typeface="Times New Roman" panose="02020603050405020304" pitchFamily="18" charset="0"/>
                          <a:cs typeface="Times New Roman" panose="02020603050405020304" pitchFamily="18" charset="0"/>
                        </a:rPr>
                        <a:t>5</a:t>
                      </a:r>
                      <a:endParaRPr lang="en-US"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800"/>
                        </a:spcAft>
                      </a:pPr>
                      <a:r>
                        <a:rPr lang="en-US" sz="3600">
                          <a:effectLst/>
                          <a:latin typeface="Times New Roman" panose="02020603050405020304" pitchFamily="18" charset="0"/>
                          <a:cs typeface="Times New Roman" panose="02020603050405020304" pitchFamily="18" charset="0"/>
                        </a:rPr>
                        <a:t>4</a:t>
                      </a:r>
                      <a:endParaRPr lang="en-US" sz="3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800"/>
                        </a:spcAft>
                      </a:pPr>
                      <a:r>
                        <a:rPr lang="en-US" sz="3600">
                          <a:effectLst/>
                          <a:latin typeface="Times New Roman" panose="02020603050405020304" pitchFamily="18" charset="0"/>
                          <a:cs typeface="Times New Roman" panose="02020603050405020304" pitchFamily="18" charset="0"/>
                        </a:rPr>
                        <a:t>3</a:t>
                      </a:r>
                      <a:endParaRPr lang="en-US" sz="3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800"/>
                        </a:spcAft>
                      </a:pPr>
                      <a:r>
                        <a:rPr lang="en-US" sz="3600" dirty="0">
                          <a:effectLst/>
                          <a:latin typeface="Times New Roman" panose="02020603050405020304" pitchFamily="18" charset="0"/>
                          <a:cs typeface="Times New Roman" panose="02020603050405020304" pitchFamily="18" charset="0"/>
                        </a:rPr>
                        <a:t>2</a:t>
                      </a:r>
                      <a:endParaRPr lang="en-US"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800"/>
                        </a:spcAft>
                      </a:pPr>
                      <a:r>
                        <a:rPr lang="en-US" sz="3600" dirty="0">
                          <a:effectLst/>
                          <a:latin typeface="Times New Roman" panose="02020603050405020304" pitchFamily="18" charset="0"/>
                          <a:cs typeface="Times New Roman" panose="02020603050405020304" pitchFamily="18" charset="0"/>
                        </a:rPr>
                        <a:t>1</a:t>
                      </a:r>
                      <a:endParaRPr lang="en-US"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800"/>
                        </a:spcAft>
                      </a:pPr>
                      <a:r>
                        <a:rPr lang="en-US" sz="3600">
                          <a:effectLst/>
                          <a:latin typeface="Times New Roman" panose="02020603050405020304" pitchFamily="18" charset="0"/>
                          <a:cs typeface="Times New Roman" panose="02020603050405020304" pitchFamily="18" charset="0"/>
                        </a:rPr>
                        <a:t>0</a:t>
                      </a:r>
                      <a:endParaRPr lang="en-US" sz="3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1">
                        <a:lnSpc>
                          <a:spcPct val="150000"/>
                        </a:lnSpc>
                        <a:spcBef>
                          <a:spcPts val="0"/>
                        </a:spcBef>
                        <a:spcAft>
                          <a:spcPts val="800"/>
                        </a:spcAft>
                      </a:pPr>
                      <a:r>
                        <a:rPr lang="en-US" sz="3600" dirty="0">
                          <a:effectLst/>
                          <a:latin typeface="Times New Roman" panose="02020603050405020304" pitchFamily="18" charset="0"/>
                          <a:cs typeface="Times New Roman" panose="02020603050405020304" pitchFamily="18" charset="0"/>
                        </a:rPr>
                        <a:t>Value  of  ℓ</a:t>
                      </a:r>
                      <a:endParaRPr lang="en-US"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403604">
                <a:tc>
                  <a:txBody>
                    <a:bodyPr/>
                    <a:lstStyle/>
                    <a:p>
                      <a:pPr marL="0" marR="0" algn="ctr" rtl="1">
                        <a:lnSpc>
                          <a:spcPct val="150000"/>
                        </a:lnSpc>
                        <a:spcBef>
                          <a:spcPts val="0"/>
                        </a:spcBef>
                        <a:spcAft>
                          <a:spcPts val="800"/>
                        </a:spcAft>
                      </a:pPr>
                      <a:r>
                        <a:rPr lang="en-US" sz="3600">
                          <a:effectLst/>
                          <a:latin typeface="Times New Roman" panose="02020603050405020304" pitchFamily="18" charset="0"/>
                          <a:cs typeface="Times New Roman" panose="02020603050405020304" pitchFamily="18" charset="0"/>
                        </a:rPr>
                        <a:t>h</a:t>
                      </a:r>
                      <a:endParaRPr lang="en-US" sz="3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1">
                        <a:lnSpc>
                          <a:spcPct val="150000"/>
                        </a:lnSpc>
                        <a:spcBef>
                          <a:spcPts val="0"/>
                        </a:spcBef>
                        <a:spcAft>
                          <a:spcPts val="800"/>
                        </a:spcAft>
                      </a:pPr>
                      <a:r>
                        <a:rPr lang="en-US" sz="3600">
                          <a:effectLst/>
                          <a:latin typeface="Times New Roman" panose="02020603050405020304" pitchFamily="18" charset="0"/>
                          <a:cs typeface="Times New Roman" panose="02020603050405020304" pitchFamily="18" charset="0"/>
                        </a:rPr>
                        <a:t>g</a:t>
                      </a:r>
                      <a:endParaRPr lang="en-US" sz="3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1">
                        <a:lnSpc>
                          <a:spcPct val="150000"/>
                        </a:lnSpc>
                        <a:spcBef>
                          <a:spcPts val="0"/>
                        </a:spcBef>
                        <a:spcAft>
                          <a:spcPts val="800"/>
                        </a:spcAft>
                      </a:pPr>
                      <a:r>
                        <a:rPr lang="en-US" sz="3600">
                          <a:effectLst/>
                          <a:latin typeface="Times New Roman" panose="02020603050405020304" pitchFamily="18" charset="0"/>
                          <a:cs typeface="Times New Roman" panose="02020603050405020304" pitchFamily="18" charset="0"/>
                        </a:rPr>
                        <a:t>f</a:t>
                      </a:r>
                      <a:endParaRPr lang="en-US" sz="3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1">
                        <a:lnSpc>
                          <a:spcPct val="150000"/>
                        </a:lnSpc>
                        <a:spcBef>
                          <a:spcPts val="0"/>
                        </a:spcBef>
                        <a:spcAft>
                          <a:spcPts val="800"/>
                        </a:spcAft>
                      </a:pPr>
                      <a:r>
                        <a:rPr lang="en-US" sz="3600">
                          <a:effectLst/>
                          <a:latin typeface="Times New Roman" panose="02020603050405020304" pitchFamily="18" charset="0"/>
                          <a:cs typeface="Times New Roman" panose="02020603050405020304" pitchFamily="18" charset="0"/>
                        </a:rPr>
                        <a:t>d</a:t>
                      </a:r>
                      <a:endParaRPr lang="en-US" sz="3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1">
                        <a:lnSpc>
                          <a:spcPct val="150000"/>
                        </a:lnSpc>
                        <a:spcBef>
                          <a:spcPts val="0"/>
                        </a:spcBef>
                        <a:spcAft>
                          <a:spcPts val="800"/>
                        </a:spcAft>
                      </a:pPr>
                      <a:r>
                        <a:rPr lang="en-US" sz="3600">
                          <a:effectLst/>
                          <a:latin typeface="Times New Roman" panose="02020603050405020304" pitchFamily="18" charset="0"/>
                          <a:cs typeface="Times New Roman" panose="02020603050405020304" pitchFamily="18" charset="0"/>
                        </a:rPr>
                        <a:t>p</a:t>
                      </a:r>
                      <a:endParaRPr lang="en-US" sz="3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1">
                        <a:lnSpc>
                          <a:spcPct val="150000"/>
                        </a:lnSpc>
                        <a:spcBef>
                          <a:spcPts val="0"/>
                        </a:spcBef>
                        <a:spcAft>
                          <a:spcPts val="800"/>
                        </a:spcAft>
                      </a:pPr>
                      <a:r>
                        <a:rPr lang="en-US" sz="3600">
                          <a:effectLst/>
                          <a:latin typeface="Times New Roman" panose="02020603050405020304" pitchFamily="18" charset="0"/>
                          <a:cs typeface="Times New Roman" panose="02020603050405020304" pitchFamily="18" charset="0"/>
                        </a:rPr>
                        <a:t>s</a:t>
                      </a:r>
                      <a:endParaRPr lang="en-US" sz="3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1">
                        <a:lnSpc>
                          <a:spcPct val="150000"/>
                        </a:lnSpc>
                        <a:spcBef>
                          <a:spcPts val="0"/>
                        </a:spcBef>
                        <a:spcAft>
                          <a:spcPts val="800"/>
                        </a:spcAft>
                      </a:pPr>
                      <a:r>
                        <a:rPr lang="en-US" sz="3600" dirty="0">
                          <a:effectLst/>
                          <a:latin typeface="Times New Roman" panose="02020603050405020304" pitchFamily="18" charset="0"/>
                          <a:cs typeface="Times New Roman" panose="02020603050405020304" pitchFamily="18" charset="0"/>
                        </a:rPr>
                        <a:t>Subshell Nation</a:t>
                      </a:r>
                      <a:endParaRPr lang="en-US"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274244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2224" y="969264"/>
            <a:ext cx="9712388" cy="4325112"/>
          </a:xfrm>
        </p:spPr>
        <p:txBody>
          <a:bodyPr>
            <a:normAutofit/>
          </a:bodyPr>
          <a:lstStyle/>
          <a:p>
            <a:pPr algn="r" rtl="1">
              <a:lnSpc>
                <a:spcPct val="150000"/>
              </a:lnSpc>
            </a:pPr>
            <a:r>
              <a:rPr lang="ar-SA" sz="2400" b="1" dirty="0">
                <a:latin typeface="Times New Roman" panose="02020603050405020304" pitchFamily="18" charset="0"/>
                <a:cs typeface="Times New Roman" panose="02020603050405020304" pitchFamily="18" charset="0"/>
              </a:rPr>
              <a:t>3) عدد الكم المغناطيسي </a:t>
            </a:r>
            <a:r>
              <a:rPr lang="en-US" sz="2400" b="1" dirty="0">
                <a:latin typeface="Times New Roman" panose="02020603050405020304" pitchFamily="18" charset="0"/>
                <a:cs typeface="Times New Roman" panose="02020603050405020304" pitchFamily="18" charset="0"/>
              </a:rPr>
              <a:t>(mℓ) Magnetic Quantum no.</a:t>
            </a:r>
            <a:r>
              <a:rPr lang="ar-SA"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r" rtl="1">
              <a:lnSpc>
                <a:spcPct val="150000"/>
              </a:lnSpc>
              <a:buNone/>
            </a:pPr>
            <a:r>
              <a:rPr lang="ar-SA" sz="2400" dirty="0">
                <a:latin typeface="Times New Roman" panose="02020603050405020304" pitchFamily="18" charset="0"/>
                <a:cs typeface="Times New Roman" panose="02020603050405020304" pitchFamily="18" charset="0"/>
              </a:rPr>
              <a:t>يصف هذا العدد الأتجاه </a:t>
            </a:r>
            <a:r>
              <a:rPr lang="ar-SA" sz="2400" dirty="0" smtClean="0">
                <a:latin typeface="Times New Roman" panose="02020603050405020304" pitchFamily="18" charset="0"/>
                <a:cs typeface="Times New Roman" panose="02020603050405020304" pitchFamily="18" charset="0"/>
              </a:rPr>
              <a:t>الفراغي</a:t>
            </a:r>
            <a:r>
              <a:rPr lang="ar-IQ" sz="2400" dirty="0" smtClean="0">
                <a:latin typeface="Times New Roman" panose="02020603050405020304" pitchFamily="18" charset="0"/>
                <a:cs typeface="Times New Roman" panose="02020603050405020304" pitchFamily="18" charset="0"/>
              </a:rPr>
              <a:t> للمدار (</a:t>
            </a:r>
            <a:r>
              <a:rPr lang="ar-SA" sz="2400" dirty="0" smtClean="0">
                <a:latin typeface="Times New Roman" panose="02020603050405020304" pitchFamily="18" charset="0"/>
                <a:cs typeface="Times New Roman" panose="02020603050405020304" pitchFamily="18" charset="0"/>
              </a:rPr>
              <a:t> للأوربيتال</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الذي يتواجد فيه الألكترون في الفضاء. يحدد عدد الكم المغناطيسي إلى أيّ </a:t>
            </a:r>
            <a:r>
              <a:rPr lang="ar-SA" sz="2400" dirty="0" smtClean="0">
                <a:latin typeface="Times New Roman" panose="02020603050405020304" pitchFamily="18" charset="0"/>
                <a:cs typeface="Times New Roman" panose="02020603050405020304" pitchFamily="18" charset="0"/>
              </a:rPr>
              <a:t>مدار </a:t>
            </a:r>
            <a:r>
              <a:rPr lang="ar-SA" sz="2400" dirty="0">
                <a:latin typeface="Times New Roman" panose="02020603050405020304" pitchFamily="18" charset="0"/>
                <a:cs typeface="Times New Roman" panose="02020603050405020304" pitchFamily="18" charset="0"/>
              </a:rPr>
              <a:t>في نطاق </a:t>
            </a:r>
            <a:r>
              <a:rPr lang="ar-IQ" sz="2400" dirty="0" smtClean="0">
                <a:latin typeface="Times New Roman" panose="02020603050405020304" pitchFamily="18" charset="0"/>
                <a:cs typeface="Times New Roman" panose="02020603050405020304" pitchFamily="18" charset="0"/>
              </a:rPr>
              <a:t>المدارات الفرعية</a:t>
            </a:r>
            <a:r>
              <a:rPr lang="en-US" sz="2400" dirty="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a:t>
            </a:r>
            <a:r>
              <a:rPr lang="ar-SA" sz="2400" dirty="0">
                <a:latin typeface="Times New Roman" panose="02020603050405020304" pitchFamily="18" charset="0"/>
                <a:cs typeface="Times New Roman" panose="02020603050405020304" pitchFamily="18" charset="0"/>
              </a:rPr>
              <a:t> </a:t>
            </a:r>
            <a:r>
              <a:rPr lang="ar-IQ" sz="2400" dirty="0" smtClean="0">
                <a:latin typeface="Times New Roman" panose="02020603050405020304" pitchFamily="18" charset="0"/>
                <a:cs typeface="Times New Roman" panose="02020603050405020304" pitchFamily="18" charset="0"/>
              </a:rPr>
              <a:t>فتختلف المدارات الفرعية في توجهها في الفضاء فقط</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وليس في شكلها. إن قيمة</a:t>
            </a:r>
            <a:r>
              <a:rPr lang="en-US" sz="2400" dirty="0">
                <a:latin typeface="Times New Roman" panose="02020603050405020304" pitchFamily="18" charset="0"/>
                <a:cs typeface="Times New Roman" panose="02020603050405020304" pitchFamily="18" charset="0"/>
              </a:rPr>
              <a:t> ℓ </a:t>
            </a:r>
            <a:r>
              <a:rPr lang="ar-SA" sz="2400" dirty="0">
                <a:latin typeface="Times New Roman" panose="02020603050405020304" pitchFamily="18" charset="0"/>
                <a:cs typeface="Times New Roman" panose="02020603050405020304" pitchFamily="18" charset="0"/>
              </a:rPr>
              <a:t>تحدد القيم الصحيحة المخصصة لـ</a:t>
            </a:r>
            <a:r>
              <a:rPr lang="en-US" sz="2400" dirty="0">
                <a:latin typeface="Times New Roman" panose="02020603050405020304" pitchFamily="18" charset="0"/>
                <a:cs typeface="Times New Roman" panose="02020603050405020304" pitchFamily="18" charset="0"/>
              </a:rPr>
              <a:t> m </a:t>
            </a:r>
            <a:r>
              <a:rPr lang="ar-SA" sz="2400" dirty="0">
                <a:latin typeface="Times New Roman" panose="02020603050405020304" pitchFamily="18" charset="0"/>
                <a:cs typeface="Times New Roman" panose="02020603050405020304" pitchFamily="18" charset="0"/>
              </a:rPr>
              <a:t>، حيث يمكن لـ</a:t>
            </a:r>
            <a:r>
              <a:rPr lang="en-US" sz="2400" dirty="0">
                <a:latin typeface="Times New Roman" panose="02020603050405020304" pitchFamily="18" charset="0"/>
                <a:cs typeface="Times New Roman" panose="02020603050405020304" pitchFamily="18" charset="0"/>
              </a:rPr>
              <a:t> m </a:t>
            </a:r>
            <a:r>
              <a:rPr lang="ar-SA" sz="2400" dirty="0" smtClean="0">
                <a:latin typeface="Times New Roman" panose="02020603050405020304" pitchFamily="18" charset="0"/>
                <a:cs typeface="Times New Roman" panose="02020603050405020304" pitchFamily="18" charset="0"/>
              </a:rPr>
              <a:t>أن </a:t>
            </a:r>
            <a:r>
              <a:rPr lang="ar-SA" sz="2400" dirty="0">
                <a:latin typeface="Times New Roman" panose="02020603050405020304" pitchFamily="18" charset="0"/>
                <a:cs typeface="Times New Roman" panose="02020603050405020304" pitchFamily="18" charset="0"/>
              </a:rPr>
              <a:t>تتدرج بالقيم </a:t>
            </a:r>
            <a:r>
              <a:rPr lang="ar-SA" sz="2400" b="1" dirty="0">
                <a:latin typeface="Times New Roman" panose="02020603050405020304" pitchFamily="18" charset="0"/>
                <a:cs typeface="Times New Roman" panose="02020603050405020304" pitchFamily="18" charset="0"/>
              </a:rPr>
              <a:t>من</a:t>
            </a:r>
            <a:r>
              <a:rPr lang="en-US" sz="2400" b="1" dirty="0">
                <a:latin typeface="Times New Roman" panose="02020603050405020304" pitchFamily="18" charset="0"/>
                <a:cs typeface="Times New Roman" panose="02020603050405020304" pitchFamily="18" charset="0"/>
              </a:rPr>
              <a:t> (-ℓ) </a:t>
            </a:r>
            <a:r>
              <a:rPr lang="ar-SA" sz="2400" b="1" dirty="0">
                <a:latin typeface="Times New Roman" panose="02020603050405020304" pitchFamily="18" charset="0"/>
                <a:cs typeface="Times New Roman" panose="02020603050405020304" pitchFamily="18" charset="0"/>
              </a:rPr>
              <a:t>إلى</a:t>
            </a:r>
            <a:r>
              <a:rPr lang="en-US" sz="2400" b="1" dirty="0">
                <a:latin typeface="Times New Roman" panose="02020603050405020304" pitchFamily="18" charset="0"/>
                <a:cs typeface="Times New Roman" panose="02020603050405020304" pitchFamily="18" charset="0"/>
              </a:rPr>
              <a:t> (+ℓ) </a:t>
            </a:r>
            <a:r>
              <a:rPr lang="ar-SA" sz="2400" b="1" dirty="0">
                <a:latin typeface="Times New Roman" panose="02020603050405020304" pitchFamily="18" charset="0"/>
                <a:cs typeface="Times New Roman" panose="02020603050405020304" pitchFamily="18" charset="0"/>
              </a:rPr>
              <a:t>بما فيها القيمة 0 </a:t>
            </a:r>
            <a:r>
              <a:rPr lang="ar-SA" sz="2400" dirty="0">
                <a:latin typeface="Times New Roman" panose="02020603050405020304" pitchFamily="18" charset="0"/>
                <a:cs typeface="Times New Roman" panose="02020603050405020304" pitchFamily="18" charset="0"/>
              </a:rPr>
              <a:t>. فعلى سبيل </a:t>
            </a:r>
            <a:r>
              <a:rPr lang="ar-SA" sz="2400" dirty="0" smtClean="0">
                <a:latin typeface="Times New Roman" panose="02020603050405020304" pitchFamily="18" charset="0"/>
                <a:cs typeface="Times New Roman" panose="02020603050405020304" pitchFamily="18" charset="0"/>
              </a:rPr>
              <a:t>المثال:عندما</a:t>
            </a:r>
            <a:r>
              <a:rPr lang="en-US" sz="2400" dirty="0" smtClean="0">
                <a:latin typeface="Times New Roman" panose="02020603050405020304" pitchFamily="18" charset="0"/>
                <a:cs typeface="Times New Roman" panose="02020603050405020304" pitchFamily="18" charset="0"/>
              </a:rPr>
              <a:t> (ℓ=2) </a:t>
            </a:r>
            <a:r>
              <a:rPr lang="ar-SA" sz="2400" dirty="0" smtClean="0">
                <a:latin typeface="Times New Roman" panose="02020603050405020304" pitchFamily="18" charset="0"/>
                <a:cs typeface="Times New Roman" panose="02020603050405020304" pitchFamily="18" charset="0"/>
              </a:rPr>
              <a:t>فإن</a:t>
            </a:r>
            <a:r>
              <a:rPr lang="en-US" sz="2400" dirty="0" smtClean="0">
                <a:latin typeface="Times New Roman" panose="02020603050405020304" pitchFamily="18" charset="0"/>
                <a:cs typeface="Times New Roman" panose="02020603050405020304" pitchFamily="18" charset="0"/>
              </a:rPr>
              <a:t> m </a:t>
            </a:r>
            <a:r>
              <a:rPr lang="ar-SA" sz="2400" dirty="0" smtClean="0">
                <a:latin typeface="Times New Roman" panose="02020603050405020304" pitchFamily="18" charset="0"/>
                <a:cs typeface="Times New Roman" panose="02020603050405020304" pitchFamily="18" charset="0"/>
              </a:rPr>
              <a:t>تملك خمس قيم هي : </a:t>
            </a:r>
            <a:r>
              <a:rPr lang="en-US" sz="2400" dirty="0" smtClean="0">
                <a:latin typeface="Times New Roman" panose="02020603050405020304" pitchFamily="18" charset="0"/>
                <a:cs typeface="Times New Roman" panose="02020603050405020304" pitchFamily="18" charset="0"/>
              </a:rPr>
              <a:t>+2, +1, 0, -1, -2</a:t>
            </a:r>
            <a:r>
              <a:rPr lang="ar-SA" sz="2400" dirty="0" smtClean="0">
                <a:latin typeface="Times New Roman" panose="02020603050405020304" pitchFamily="18" charset="0"/>
                <a:cs typeface="Times New Roman" panose="02020603050405020304" pitchFamily="18" charset="0"/>
              </a:rPr>
              <a:t> إن عدد قيم</a:t>
            </a:r>
            <a:r>
              <a:rPr lang="en-US" sz="2400" dirty="0" smtClean="0">
                <a:latin typeface="Times New Roman" panose="02020603050405020304" pitchFamily="18" charset="0"/>
                <a:cs typeface="Times New Roman" panose="02020603050405020304" pitchFamily="18" charset="0"/>
              </a:rPr>
              <a:t> m </a:t>
            </a:r>
            <a:r>
              <a:rPr lang="ar-SA" sz="2400" dirty="0" smtClean="0">
                <a:latin typeface="Times New Roman" panose="02020603050405020304" pitchFamily="18" charset="0"/>
                <a:cs typeface="Times New Roman" panose="02020603050405020304" pitchFamily="18" charset="0"/>
              </a:rPr>
              <a:t>لمدار فرعية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ما ، والذي يساوي إلى </a:t>
            </a:r>
            <a:r>
              <a:rPr lang="ar-SA" sz="2400" b="1"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2</a:t>
            </a:r>
            <a:r>
              <a:rPr lang="en-US" sz="2400" b="1" i="1" dirty="0">
                <a:latin typeface="Times New Roman" panose="02020603050405020304" pitchFamily="18" charset="0"/>
                <a:cs typeface="Times New Roman" panose="02020603050405020304" pitchFamily="18" charset="0"/>
              </a:rPr>
              <a:t>ℓ</a:t>
            </a:r>
            <a:r>
              <a:rPr lang="en-US" sz="2400" b="1" dirty="0">
                <a:latin typeface="Times New Roman" panose="02020603050405020304" pitchFamily="18" charset="0"/>
                <a:cs typeface="Times New Roman" panose="02020603050405020304" pitchFamily="18" charset="0"/>
              </a:rPr>
              <a:t>+1</a:t>
            </a:r>
            <a:r>
              <a:rPr lang="ar-SA" sz="2400" b="1"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 يعين عدد </a:t>
            </a:r>
            <a:r>
              <a:rPr lang="ar-IQ" sz="2400" dirty="0" smtClean="0">
                <a:latin typeface="Times New Roman" panose="02020603050405020304" pitchFamily="18" charset="0"/>
                <a:cs typeface="Times New Roman" panose="02020603050405020304" pitchFamily="18" charset="0"/>
              </a:rPr>
              <a:t>التوجهات التي يأخذها</a:t>
            </a:r>
            <a:r>
              <a:rPr lang="en-US" sz="2400" dirty="0">
                <a:latin typeface="Times New Roman" panose="02020603050405020304" pitchFamily="18" charset="0"/>
                <a:cs typeface="Times New Roman" panose="02020603050405020304" pitchFamily="18" charset="0"/>
              </a:rPr>
              <a:t> </a:t>
            </a:r>
            <a:r>
              <a:rPr lang="ar-IQ" sz="2400" dirty="0" smtClean="0">
                <a:latin typeface="Times New Roman" panose="02020603050405020304" pitchFamily="18" charset="0"/>
                <a:cs typeface="Times New Roman" panose="02020603050405020304" pitchFamily="18" charset="0"/>
              </a:rPr>
              <a:t>مدارات الفرعية</a:t>
            </a:r>
            <a:r>
              <a:rPr lang="en-US" sz="2400" dirty="0">
                <a:latin typeface="Times New Roman" panose="02020603050405020304" pitchFamily="18" charset="0"/>
                <a:cs typeface="Times New Roman" panose="02020603050405020304" pitchFamily="18" charset="0"/>
              </a:rPr>
              <a:t> . </a:t>
            </a:r>
            <a:r>
              <a:rPr lang="ar-SA" sz="2400" dirty="0">
                <a:latin typeface="Times New Roman" panose="02020603050405020304" pitchFamily="18" charset="0"/>
                <a:cs typeface="Times New Roman" panose="02020603050405020304" pitchFamily="18" charset="0"/>
              </a:rPr>
              <a:t>وكما مبين أدناه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6</a:t>
            </a:fld>
            <a:endParaRPr lang="en-US"/>
          </a:p>
        </p:txBody>
      </p:sp>
    </p:spTree>
    <p:extLst>
      <p:ext uri="{BB962C8B-B14F-4D97-AF65-F5344CB8AC3E}">
        <p14:creationId xmlns:p14="http://schemas.microsoft.com/office/powerpoint/2010/main" val="1206578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6A5AB7-2C07-4570-A09B-E9D16F554B09}" type="slidenum">
              <a:rPr lang="en-US" smtClean="0"/>
              <a:t>7</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557883458"/>
              </p:ext>
            </p:extLst>
          </p:nvPr>
        </p:nvGraphicFramePr>
        <p:xfrm>
          <a:off x="2907792" y="668910"/>
          <a:ext cx="6263640" cy="5651197"/>
        </p:xfrm>
        <a:graphic>
          <a:graphicData uri="http://schemas.openxmlformats.org/presentationml/2006/ole">
            <mc:AlternateContent xmlns:mc="http://schemas.openxmlformats.org/markup-compatibility/2006">
              <mc:Choice xmlns:v="urn:schemas-microsoft-com:vml" Requires="v">
                <p:oleObj spid="_x0000_s4135" name="CS ChemDraw Drawing" r:id="rId3" imgW="3734640" imgH="3395160" progId="ChemDraw.Document.6.0">
                  <p:embed/>
                </p:oleObj>
              </mc:Choice>
              <mc:Fallback>
                <p:oleObj name="CS ChemDraw Drawing" r:id="rId3" imgW="3734640" imgH="3395160"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7792" y="668910"/>
                        <a:ext cx="6263640" cy="5651197"/>
                      </a:xfrm>
                      <a:prstGeom prst="rect">
                        <a:avLst/>
                      </a:prstGeom>
                      <a:noFill/>
                    </p:spPr>
                  </p:pic>
                </p:oleObj>
              </mc:Fallback>
            </mc:AlternateContent>
          </a:graphicData>
        </a:graphic>
      </p:graphicFrame>
    </p:spTree>
    <p:extLst>
      <p:ext uri="{BB962C8B-B14F-4D97-AF65-F5344CB8AC3E}">
        <p14:creationId xmlns:p14="http://schemas.microsoft.com/office/powerpoint/2010/main" val="3377774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1579" y="1308990"/>
            <a:ext cx="10110737" cy="2156586"/>
          </a:xfrm>
        </p:spPr>
        <p:txBody>
          <a:bodyPr>
            <a:normAutofit/>
          </a:bodyPr>
          <a:lstStyle/>
          <a:p>
            <a:pPr algn="r" rtl="1">
              <a:lnSpc>
                <a:spcPct val="150000"/>
              </a:lnSpc>
            </a:pPr>
            <a:r>
              <a:rPr lang="ar-SA" sz="2400" b="1" dirty="0">
                <a:latin typeface="Times New Roman" panose="02020603050405020304" pitchFamily="18" charset="0"/>
                <a:cs typeface="Times New Roman" panose="02020603050405020304" pitchFamily="18" charset="0"/>
              </a:rPr>
              <a:t>) عدد الكم البرم </a:t>
            </a:r>
            <a:r>
              <a:rPr lang="en-US" sz="2400" b="1" dirty="0">
                <a:latin typeface="Times New Roman" panose="02020603050405020304" pitchFamily="18" charset="0"/>
                <a:cs typeface="Times New Roman" panose="02020603050405020304" pitchFamily="18" charset="0"/>
              </a:rPr>
              <a:t>( ms</a:t>
            </a:r>
            <a:r>
              <a:rPr lang="en-US" sz="2400" dirty="0">
                <a:latin typeface="Times New Roman" panose="02020603050405020304" pitchFamily="18" charset="0"/>
                <a:cs typeface="Times New Roman" panose="02020603050405020304" pitchFamily="18" charset="0"/>
              </a:rPr>
              <a:t> ) </a:t>
            </a:r>
            <a:r>
              <a:rPr lang="en-US" sz="2400" b="1" dirty="0">
                <a:latin typeface="Times New Roman" panose="02020603050405020304" pitchFamily="18" charset="0"/>
                <a:cs typeface="Times New Roman" panose="02020603050405020304" pitchFamily="18" charset="0"/>
              </a:rPr>
              <a:t>Spin Quantum no.</a:t>
            </a:r>
            <a:endParaRPr lang="en-US" sz="2400" dirty="0">
              <a:latin typeface="Times New Roman" panose="02020603050405020304" pitchFamily="18" charset="0"/>
              <a:cs typeface="Times New Roman" panose="02020603050405020304" pitchFamily="18" charset="0"/>
            </a:endParaRPr>
          </a:p>
          <a:p>
            <a:pPr algn="r" rtl="1">
              <a:lnSpc>
                <a:spcPct val="150000"/>
              </a:lnSpc>
            </a:pPr>
            <a:r>
              <a:rPr lang="ar-SA" sz="2400" dirty="0">
                <a:latin typeface="Times New Roman" panose="02020603050405020304" pitchFamily="18" charset="0"/>
                <a:cs typeface="Times New Roman" panose="02020603050405020304" pitchFamily="18" charset="0"/>
              </a:rPr>
              <a:t>وهو كمية أتجاهية تحدد </a:t>
            </a:r>
            <a:r>
              <a:rPr lang="ar-SA" sz="2400" b="1" dirty="0">
                <a:latin typeface="Times New Roman" panose="02020603050405020304" pitchFamily="18" charset="0"/>
                <a:cs typeface="Times New Roman" panose="02020603050405020304" pitchFamily="18" charset="0"/>
              </a:rPr>
              <a:t>إتجاه برم الألكترون حول محوره </a:t>
            </a:r>
            <a:r>
              <a:rPr lang="ar-SA" sz="2400" dirty="0">
                <a:latin typeface="Times New Roman" panose="02020603050405020304" pitchFamily="18" charset="0"/>
                <a:cs typeface="Times New Roman" panose="02020603050405020304" pitchFamily="18" charset="0"/>
              </a:rPr>
              <a:t>, حيث يوجد قيمتان فقط لعدد كم البرم </a:t>
            </a:r>
            <a:r>
              <a:rPr lang="ar-SA" sz="2400" dirty="0" smtClean="0">
                <a:latin typeface="Times New Roman" panose="02020603050405020304" pitchFamily="18" charset="0"/>
                <a:cs typeface="Times New Roman" panose="02020603050405020304" pitchFamily="18" charset="0"/>
              </a:rPr>
              <a:t>هما</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½</a:t>
            </a:r>
            <a:r>
              <a:rPr lang="en-US" sz="2400" b="1" dirty="0">
                <a:latin typeface="Times New Roman" panose="02020603050405020304" pitchFamily="18" charset="0"/>
                <a:cs typeface="Times New Roman" panose="02020603050405020304" pitchFamily="18" charset="0"/>
              </a:rPr>
              <a:t>  </a:t>
            </a:r>
            <a:r>
              <a:rPr lang="ar-IQ" sz="2400" b="1" dirty="0" smtClean="0">
                <a:latin typeface="Times New Roman" panose="02020603050405020304" pitchFamily="18" charset="0"/>
                <a:cs typeface="Times New Roman" panose="02020603050405020304" pitchFamily="18" charset="0"/>
              </a:rPr>
              <a:t>  </a:t>
            </a:r>
            <a:r>
              <a:rPr lang="ar-SA" sz="2400" b="1" dirty="0" smtClean="0">
                <a:latin typeface="Times New Roman" panose="02020603050405020304" pitchFamily="18" charset="0"/>
                <a:cs typeface="Times New Roman" panose="02020603050405020304" pitchFamily="18" charset="0"/>
              </a:rPr>
              <a:t>أو</a:t>
            </a:r>
            <a:r>
              <a:rPr lang="ar-IQ" sz="2400" b="1" dirty="0" smtClean="0">
                <a:latin typeface="Times New Roman" panose="02020603050405020304" pitchFamily="18" charset="0"/>
                <a:cs typeface="Times New Roman" panose="02020603050405020304" pitchFamily="18" charset="0"/>
              </a:rPr>
              <a:t> </a:t>
            </a:r>
            <a:r>
              <a:rPr lang="ar-SA" sz="2400" b="1" dirty="0" smtClean="0">
                <a:latin typeface="Times New Roman" panose="02020603050405020304" pitchFamily="18" charset="0"/>
                <a:cs typeface="Times New Roman" panose="02020603050405020304" pitchFamily="18" charset="0"/>
              </a:rPr>
              <a:t> </a:t>
            </a:r>
            <a:r>
              <a:rPr lang="ar-SA" sz="2400"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½</a:t>
            </a:r>
            <a:r>
              <a:rPr lang="ar-SA" sz="2400" b="1" dirty="0">
                <a:latin typeface="Times New Roman" panose="02020603050405020304" pitchFamily="18" charset="0"/>
                <a:cs typeface="Times New Roman" panose="02020603050405020304" pitchFamily="18" charset="0"/>
              </a:rPr>
              <a:t>-</a:t>
            </a:r>
            <a:r>
              <a:rPr lang="ar-SA" sz="2400" dirty="0">
                <a:latin typeface="Times New Roman" panose="02020603050405020304" pitchFamily="18" charset="0"/>
                <a:cs typeface="Times New Roman" panose="02020603050405020304" pitchFamily="18" charset="0"/>
              </a:rPr>
              <a:t> ) أعتمادا على أتجاه برم الألكترون ( مع عقارب الساعة أو عكس عقارب الساعة).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6A5AB7-2C07-4570-A09B-E9D16F554B09}" type="slidenum">
              <a:rPr lang="en-US" smtClean="0"/>
              <a:t>8</a:t>
            </a:fld>
            <a:endParaRPr lang="en-US"/>
          </a:p>
        </p:txBody>
      </p:sp>
    </p:spTree>
    <p:extLst>
      <p:ext uri="{BB962C8B-B14F-4D97-AF65-F5344CB8AC3E}">
        <p14:creationId xmlns:p14="http://schemas.microsoft.com/office/powerpoint/2010/main" val="859546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6A5AB7-2C07-4570-A09B-E9D16F554B09}" type="slidenum">
              <a:rPr lang="en-US" smtClean="0"/>
              <a:t>9</a:t>
            </a:fld>
            <a:endParaRPr lang="en-US"/>
          </a:p>
        </p:txBody>
      </p:sp>
      <p:pic>
        <p:nvPicPr>
          <p:cNvPr id="3074" name="Picture 2" descr="https://s3-us-west-2.amazonaws.com/courses-images/wp-content/uploads/sites/752/2016/09/26194449/q-20number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812" y="1737360"/>
            <a:ext cx="11523577" cy="3566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18668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330</TotalTime>
  <Words>1625</Words>
  <Application>Microsoft Office PowerPoint</Application>
  <PresentationFormat>Widescreen</PresentationFormat>
  <Paragraphs>242</Paragraphs>
  <Slides>27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Arial</vt:lpstr>
      <vt:lpstr>Calibri</vt:lpstr>
      <vt:lpstr>Century Gothic</vt:lpstr>
      <vt:lpstr>Tahoma</vt:lpstr>
      <vt:lpstr>Times New Roman</vt:lpstr>
      <vt:lpstr>Wingdings 3</vt:lpstr>
      <vt:lpstr>Wisp</vt:lpstr>
      <vt:lpstr>CS ChemDraw Drawing</vt:lpstr>
      <vt:lpstr>أعداد الكم Quantum numbers  مخططات مستويات الطاقة Energy level diagrams  رمز الحالة  Term Symbol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أشكال الأوربيتالات Shapes of Orbitals </vt:lpstr>
      <vt:lpstr>PowerPoint Presentation</vt:lpstr>
      <vt:lpstr>PowerPoint Presentation</vt:lpstr>
      <vt:lpstr>PowerPoint Presentation</vt:lpstr>
      <vt:lpstr>مخططات مستويات الطاقة  Energy level diagrams</vt:lpstr>
      <vt:lpstr>PowerPoint Presentation</vt:lpstr>
      <vt:lpstr>PowerPoint Presentation</vt:lpstr>
      <vt:lpstr>PowerPoint Presentation</vt:lpstr>
      <vt:lpstr>PowerPoint Presentation</vt:lpstr>
      <vt:lpstr>رمز الحالة  Term Symbol</vt:lpstr>
      <vt:lpstr>PowerPoint Presentation</vt:lpstr>
      <vt:lpstr>PowerPoint Presentation</vt:lpstr>
      <vt:lpstr>PowerPoint Presentation</vt:lpstr>
      <vt:lpstr>PowerPoint Presentation</vt:lpstr>
      <vt:lpstr>رموز الحالة للذرات المثارة Term Symbols of Excited Atoms  </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أعداد الكم Quantum numbers  مخططات مستويات الطاقة Energy level diagrams  رمز الحالة  Term Symbol</dc:title>
  <dc:creator>Hayder Alsaad</dc:creator>
  <cp:lastModifiedBy>Hayder Alsaad</cp:lastModifiedBy>
  <cp:revision>38</cp:revision>
  <dcterms:created xsi:type="dcterms:W3CDTF">2022-03-02T17:52:55Z</dcterms:created>
  <dcterms:modified xsi:type="dcterms:W3CDTF">2022-03-04T12:22:55Z</dcterms:modified>
</cp:coreProperties>
</file>